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Gothic A1 Light" panose="020B0600070205080204" charset="-127"/>
      <p:regular r:id="rId13"/>
    </p:embeddedFont>
    <p:embeddedFont>
      <p:font typeface="Gothic A1 Medium" panose="020B0600070205080204" charset="-127"/>
      <p:regular r:id="rId14"/>
    </p:embeddedFont>
    <p:embeddedFont>
      <p:font typeface="Gothic A1 Medium Bold" panose="020B0600070205080204" charset="-127"/>
      <p:regular r:id="rId15"/>
    </p:embeddedFont>
    <p:embeddedFont>
      <p:font typeface="Arimo" panose="020B060007020508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K Grotesk Medium Bold" panose="020B0600070205080204" charset="0"/>
      <p:regular r:id="rId21"/>
    </p:embeddedFont>
    <p:embeddedFont>
      <p:font typeface="League Spartan" panose="020B0600070205080204" charset="0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52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719" b="10719"/>
          <a:stretch>
            <a:fillRect/>
          </a:stretch>
        </p:blipFill>
        <p:spPr>
          <a:xfrm>
            <a:off x="1028700" y="1028700"/>
            <a:ext cx="162306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589525" y="5107781"/>
            <a:ext cx="11108950" cy="2606760"/>
            <a:chOff x="0" y="-47625"/>
            <a:chExt cx="14811933" cy="3475679"/>
          </a:xfrm>
        </p:grpSpPr>
        <p:sp>
          <p:nvSpPr>
            <p:cNvPr id="4" name="AutoShape 4"/>
            <p:cNvSpPr/>
            <p:nvPr/>
          </p:nvSpPr>
          <p:spPr>
            <a:xfrm>
              <a:off x="16801" y="2355056"/>
              <a:ext cx="14795132" cy="27689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632391" y="-47625"/>
              <a:ext cx="11563953" cy="437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1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292293"/>
              <a:ext cx="14795132" cy="2093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3"/>
                </a:lnSpc>
              </a:pPr>
              <a:r>
                <a:rPr lang="en-US" sz="4729" spc="331" dirty="0">
                  <a:solidFill>
                    <a:srgbClr val="FFFFFF"/>
                  </a:solidFill>
                  <a:latin typeface="League Spartan"/>
                </a:rPr>
                <a:t>INTRO TO VIDEO PRODUCTION</a:t>
              </a:r>
            </a:p>
            <a:p>
              <a:pPr algn="ctr">
                <a:lnSpc>
                  <a:spcPts val="6243"/>
                </a:lnSpc>
              </a:pPr>
              <a:r>
                <a:rPr lang="ja-JP" altLang="en-US" sz="4729" spc="331" dirty="0">
                  <a:solidFill>
                    <a:srgbClr val="FFFFFF"/>
                  </a:solidFill>
                  <a:latin typeface="League Spartan"/>
                </a:rPr>
                <a:t>映像の制作</a:t>
              </a:r>
              <a:endParaRPr lang="en-US" sz="4729" spc="331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98788" y="3015330"/>
              <a:ext cx="11597555" cy="41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98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47428" y="351653"/>
            <a:ext cx="8537628" cy="58269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9213013" y="-8184313"/>
            <a:ext cx="28575" cy="18454601"/>
          </a:xfrm>
          <a:prstGeom prst="rect">
            <a:avLst/>
          </a:prstGeom>
          <a:solidFill>
            <a:srgbClr val="40C6CC"/>
          </a:solidFill>
        </p:spPr>
      </p:sp>
      <p:sp>
        <p:nvSpPr>
          <p:cNvPr id="3" name="AutoShape 3"/>
          <p:cNvSpPr/>
          <p:nvPr/>
        </p:nvSpPr>
        <p:spPr>
          <a:xfrm rot="5400000">
            <a:off x="9213013" y="45287"/>
            <a:ext cx="28575" cy="18454601"/>
          </a:xfrm>
          <a:prstGeom prst="rect">
            <a:avLst/>
          </a:prstGeom>
          <a:solidFill>
            <a:srgbClr val="40C6C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2052" y="1501635"/>
            <a:ext cx="1286444" cy="14234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2052" y="4042514"/>
            <a:ext cx="1227960" cy="18819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052" y="7113004"/>
            <a:ext cx="1207195" cy="12365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88191" y="3997960"/>
            <a:ext cx="7490055" cy="3919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5"/>
              </a:lnSpc>
              <a:spcBef>
                <a:spcPct val="0"/>
              </a:spcBef>
            </a:pPr>
            <a:r>
              <a:rPr lang="en-US" sz="5300" dirty="0">
                <a:solidFill>
                  <a:srgbClr val="40C6CC"/>
                </a:solidFill>
                <a:latin typeface="League Spartan Bold"/>
              </a:rPr>
              <a:t>HOW DO YOU WANT THE AUDIENCE TO RESPOND? </a:t>
            </a:r>
          </a:p>
          <a:p>
            <a:pPr marL="0" lvl="0" indent="0" algn="l">
              <a:lnSpc>
                <a:spcPts val="6095"/>
              </a:lnSpc>
              <a:spcBef>
                <a:spcPct val="0"/>
              </a:spcBef>
            </a:pPr>
            <a:r>
              <a:rPr lang="ja-JP" altLang="en-US" sz="5300" dirty="0">
                <a:solidFill>
                  <a:srgbClr val="40C6CC"/>
                </a:solidFill>
                <a:latin typeface="League Spartan Bold"/>
              </a:rPr>
              <a:t>どのように視聴者に</a:t>
            </a:r>
            <a:endParaRPr lang="en-US" altLang="ja-JP" sz="5300" dirty="0">
              <a:solidFill>
                <a:srgbClr val="40C6CC"/>
              </a:solidFill>
              <a:latin typeface="League Spartan Bold"/>
            </a:endParaRPr>
          </a:p>
          <a:p>
            <a:pPr marL="0" lvl="0" indent="0" algn="l">
              <a:lnSpc>
                <a:spcPts val="6095"/>
              </a:lnSpc>
              <a:spcBef>
                <a:spcPct val="0"/>
              </a:spcBef>
            </a:pPr>
            <a:r>
              <a:rPr lang="ja-JP" altLang="en-US" sz="5300" dirty="0">
                <a:solidFill>
                  <a:srgbClr val="40C6CC"/>
                </a:solidFill>
                <a:latin typeface="League Spartan Bold"/>
              </a:rPr>
              <a:t>反応して欲しいのか？</a:t>
            </a:r>
            <a:endParaRPr lang="en-US" sz="5300" dirty="0">
              <a:solidFill>
                <a:srgbClr val="40C6CC"/>
              </a:solidFill>
              <a:latin typeface="League Spartan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630672" y="2054293"/>
            <a:ext cx="5348909" cy="89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49"/>
              </a:lnSpc>
              <a:spcBef>
                <a:spcPct val="0"/>
              </a:spcBef>
            </a:pPr>
            <a:r>
              <a:rPr lang="en-US" sz="2499" spc="124" dirty="0">
                <a:solidFill>
                  <a:srgbClr val="FFFFFF"/>
                </a:solidFill>
                <a:latin typeface="Gothic A1 Medium"/>
              </a:rPr>
              <a:t>What do you want them to </a:t>
            </a:r>
            <a:r>
              <a:rPr lang="en-US" sz="2499" spc="124" dirty="0">
                <a:solidFill>
                  <a:srgbClr val="40C6CC"/>
                </a:solidFill>
                <a:latin typeface="Gothic A1 Medium Bold"/>
              </a:rPr>
              <a:t>think</a:t>
            </a:r>
            <a:r>
              <a:rPr lang="en-US" sz="2499" spc="124" dirty="0">
                <a:solidFill>
                  <a:srgbClr val="FFFFFF"/>
                </a:solidFill>
                <a:latin typeface="Gothic A1 Medium"/>
              </a:rPr>
              <a:t>?</a:t>
            </a:r>
          </a:p>
          <a:p>
            <a:pPr marL="0" lvl="0" indent="0" algn="just">
              <a:lnSpc>
                <a:spcPts val="3749"/>
              </a:lnSpc>
              <a:spcBef>
                <a:spcPct val="0"/>
              </a:spcBef>
            </a:pPr>
            <a:r>
              <a:rPr lang="ja-JP" altLang="en-US" sz="2499" spc="124" dirty="0">
                <a:solidFill>
                  <a:srgbClr val="FFFFFF"/>
                </a:solidFill>
                <a:latin typeface="Gothic A1 Medium"/>
              </a:rPr>
              <a:t>どのように視聴者に考えてほしい？</a:t>
            </a:r>
            <a:endParaRPr lang="en-US" sz="2499" spc="124" dirty="0">
              <a:solidFill>
                <a:srgbClr val="FFFFFF"/>
              </a:solidFill>
              <a:latin typeface="Gothic A1 Medium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630672" y="4824412"/>
            <a:ext cx="5348909" cy="89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49"/>
              </a:lnSpc>
              <a:spcBef>
                <a:spcPct val="0"/>
              </a:spcBef>
            </a:pPr>
            <a:r>
              <a:rPr lang="en-US" sz="2499" spc="124" dirty="0">
                <a:solidFill>
                  <a:srgbClr val="FFFFFF"/>
                </a:solidFill>
                <a:latin typeface="Gothic A1 Medium"/>
              </a:rPr>
              <a:t>What do you want them to </a:t>
            </a:r>
            <a:r>
              <a:rPr lang="en-US" sz="2499" spc="124" dirty="0">
                <a:solidFill>
                  <a:srgbClr val="40C6CC"/>
                </a:solidFill>
                <a:latin typeface="Gothic A1 Medium Bold"/>
              </a:rPr>
              <a:t>feel</a:t>
            </a:r>
            <a:r>
              <a:rPr lang="en-US" sz="2499" spc="124" dirty="0">
                <a:solidFill>
                  <a:srgbClr val="FFFFFF"/>
                </a:solidFill>
                <a:latin typeface="Gothic A1 Medium"/>
              </a:rPr>
              <a:t>?</a:t>
            </a:r>
          </a:p>
          <a:p>
            <a:pPr marL="0" lvl="0" indent="0" algn="just">
              <a:lnSpc>
                <a:spcPts val="3749"/>
              </a:lnSpc>
              <a:spcBef>
                <a:spcPct val="0"/>
              </a:spcBef>
            </a:pPr>
            <a:r>
              <a:rPr lang="ja-JP" altLang="en-US" sz="2499" spc="124" dirty="0">
                <a:solidFill>
                  <a:srgbClr val="FFFFFF"/>
                </a:solidFill>
                <a:latin typeface="Gothic A1 Medium"/>
              </a:rPr>
              <a:t>どのように彼らに感じてほしい？</a:t>
            </a:r>
            <a:endParaRPr lang="en-US" sz="2499" spc="124" dirty="0">
              <a:solidFill>
                <a:srgbClr val="FFFFFF"/>
              </a:solidFill>
              <a:latin typeface="Gothic A1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630672" y="7572218"/>
            <a:ext cx="5348909" cy="89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49"/>
              </a:lnSpc>
              <a:spcBef>
                <a:spcPct val="0"/>
              </a:spcBef>
            </a:pPr>
            <a:r>
              <a:rPr lang="en-US" sz="2499" spc="124" dirty="0">
                <a:solidFill>
                  <a:srgbClr val="FFFFFF"/>
                </a:solidFill>
                <a:latin typeface="Gothic A1 Medium"/>
              </a:rPr>
              <a:t>What do you want them to </a:t>
            </a:r>
            <a:r>
              <a:rPr lang="en-US" sz="2499" spc="124" dirty="0">
                <a:solidFill>
                  <a:srgbClr val="40C6CC"/>
                </a:solidFill>
                <a:latin typeface="Gothic A1 Medium Bold"/>
              </a:rPr>
              <a:t>do</a:t>
            </a:r>
            <a:r>
              <a:rPr lang="en-US" sz="2499" spc="124" dirty="0">
                <a:solidFill>
                  <a:srgbClr val="FFFFFF"/>
                </a:solidFill>
                <a:latin typeface="Gothic A1 Medium"/>
              </a:rPr>
              <a:t>?</a:t>
            </a:r>
          </a:p>
          <a:p>
            <a:pPr marL="0" lvl="0" indent="0" algn="just">
              <a:lnSpc>
                <a:spcPts val="3749"/>
              </a:lnSpc>
              <a:spcBef>
                <a:spcPct val="0"/>
              </a:spcBef>
            </a:pPr>
            <a:r>
              <a:rPr lang="ja-JP" altLang="en-US" sz="2499" spc="124" dirty="0">
                <a:solidFill>
                  <a:srgbClr val="FFFFFF"/>
                </a:solidFill>
                <a:latin typeface="Gothic A1 Medium"/>
              </a:rPr>
              <a:t>どんな行動をとってほしい？</a:t>
            </a:r>
            <a:endParaRPr lang="en-US" sz="2499" spc="124" dirty="0">
              <a:solidFill>
                <a:srgbClr val="FFFFFF"/>
              </a:solidFill>
              <a:latin typeface="Gothic A1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375622"/>
            <a:ext cx="6189036" cy="487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49482" y="3375622"/>
            <a:ext cx="6189036" cy="487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8964" y="3375622"/>
            <a:ext cx="6189036" cy="48738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790575" y="3619500"/>
            <a:ext cx="19869150" cy="22225"/>
          </a:xfrm>
          <a:prstGeom prst="rect">
            <a:avLst/>
          </a:prstGeom>
          <a:solidFill>
            <a:srgbClr val="F7F9F8"/>
          </a:solidFill>
        </p:spPr>
      </p:sp>
      <p:grpSp>
        <p:nvGrpSpPr>
          <p:cNvPr id="6" name="Group 6"/>
          <p:cNvGrpSpPr/>
          <p:nvPr/>
        </p:nvGrpSpPr>
        <p:grpSpPr>
          <a:xfrm>
            <a:off x="2847320" y="3481388"/>
            <a:ext cx="276225" cy="27622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005888" y="3503612"/>
            <a:ext cx="276225" cy="27622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164455" y="3481388"/>
            <a:ext cx="276225" cy="27622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AutoShape 12"/>
          <p:cNvSpPr/>
          <p:nvPr/>
        </p:nvSpPr>
        <p:spPr>
          <a:xfrm rot="5400000">
            <a:off x="9125600" y="859628"/>
            <a:ext cx="28575" cy="18454601"/>
          </a:xfrm>
          <a:prstGeom prst="rect">
            <a:avLst/>
          </a:prstGeom>
          <a:solidFill>
            <a:srgbClr val="40C6CC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67907" y="2647996"/>
            <a:ext cx="1069320" cy="6027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50772" y="2647996"/>
            <a:ext cx="1069320" cy="60270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699702" y="916630"/>
            <a:ext cx="14888596" cy="165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en-US" sz="5600" dirty="0">
                <a:solidFill>
                  <a:srgbClr val="40C6CC"/>
                </a:solidFill>
                <a:latin typeface="League Spartan Bold"/>
              </a:rPr>
              <a:t>3 STAGES OF PRODUCTION</a:t>
            </a:r>
          </a:p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ja-JP" altLang="en-US" sz="5600" dirty="0">
                <a:solidFill>
                  <a:srgbClr val="40C6CC"/>
                </a:solidFill>
                <a:latin typeface="League Spartan Bold"/>
              </a:rPr>
              <a:t>制作の三つのステージ</a:t>
            </a:r>
            <a:endParaRPr lang="en-US" sz="5600" dirty="0">
              <a:solidFill>
                <a:srgbClr val="40C6CC"/>
              </a:solidFill>
              <a:latin typeface="League Spartan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821716" y="4106887"/>
            <a:ext cx="4588484" cy="5594201"/>
            <a:chOff x="-10963" y="9525"/>
            <a:chExt cx="6117979" cy="7458934"/>
          </a:xfrm>
        </p:grpSpPr>
        <p:sp>
          <p:nvSpPr>
            <p:cNvPr id="17" name="TextBox 17"/>
            <p:cNvSpPr txBox="1"/>
            <p:nvPr/>
          </p:nvSpPr>
          <p:spPr>
            <a:xfrm>
              <a:off x="-10963" y="1516830"/>
              <a:ext cx="5769908" cy="5951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Identify the audience</a:t>
              </a:r>
            </a:p>
            <a:p>
              <a:pPr marL="226695" lvl="1"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視聴者を特定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Conceptualize an idea</a:t>
              </a:r>
            </a:p>
            <a:p>
              <a:pPr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アイデアを具体化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Write a script</a:t>
              </a:r>
            </a:p>
            <a:p>
              <a:pPr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原稿を書く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Create a shot-list</a:t>
              </a:r>
            </a:p>
            <a:p>
              <a:pPr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絵コンテを作成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Choose equipment and location</a:t>
              </a:r>
            </a:p>
            <a:p>
              <a:pPr marL="226695" lvl="1"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器具と場所を選ぶ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6107016" cy="16480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Pre-production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制作準備（プリプロ）</a:t>
              </a:r>
              <a:endParaRPr lang="en-US" altLang="ja-JP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004028" y="4263418"/>
            <a:ext cx="4549198" cy="5284927"/>
            <a:chOff x="-52391" y="9525"/>
            <a:chExt cx="6065598" cy="7046568"/>
          </a:xfrm>
        </p:grpSpPr>
        <p:sp>
          <p:nvSpPr>
            <p:cNvPr id="20" name="TextBox 20"/>
            <p:cNvSpPr txBox="1"/>
            <p:nvPr/>
          </p:nvSpPr>
          <p:spPr>
            <a:xfrm>
              <a:off x="-52391" y="1651622"/>
              <a:ext cx="6024655" cy="5404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Organize files</a:t>
              </a:r>
            </a:p>
            <a:p>
              <a:pPr marL="226695" lvl="1"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ファイルを整理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Editing</a:t>
              </a:r>
            </a:p>
            <a:p>
              <a:pPr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編集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Choosing music</a:t>
              </a:r>
            </a:p>
            <a:p>
              <a:pPr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音楽を選ぶ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Graphics and titles</a:t>
              </a:r>
            </a:p>
            <a:p>
              <a:pPr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グラフィックとタイトル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Distribution</a:t>
              </a:r>
            </a:p>
            <a:p>
              <a:pPr marL="226695" lvl="1"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流通（世に出す）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6013207" cy="1651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Post-production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制作後（ポスプロ）</a:t>
              </a:r>
              <a:endParaRPr lang="en-US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842788" y="4158534"/>
            <a:ext cx="4408940" cy="4876202"/>
            <a:chOff x="-119641" y="9525"/>
            <a:chExt cx="5878586" cy="6501602"/>
          </a:xfrm>
        </p:grpSpPr>
        <p:sp>
          <p:nvSpPr>
            <p:cNvPr id="23" name="TextBox 23"/>
            <p:cNvSpPr txBox="1"/>
            <p:nvPr/>
          </p:nvSpPr>
          <p:spPr>
            <a:xfrm>
              <a:off x="-119641" y="1653814"/>
              <a:ext cx="5769907" cy="4857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Film-set design</a:t>
              </a:r>
            </a:p>
            <a:p>
              <a:pPr marL="226695" lvl="1"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撮影場所のセットアップ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Equipment setup</a:t>
              </a:r>
            </a:p>
            <a:p>
              <a:pPr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機材のセット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Filming</a:t>
              </a:r>
            </a:p>
            <a:p>
              <a:pPr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撮る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  <a:p>
              <a:pPr marL="453390" lvl="1" indent="-226695" algn="ctr">
                <a:lnSpc>
                  <a:spcPts val="3150"/>
                </a:lnSpc>
                <a:buFont typeface="Arial"/>
                <a:buChar char="•"/>
              </a:pPr>
              <a:r>
                <a:rPr lang="en-US" sz="2100" spc="105" dirty="0">
                  <a:solidFill>
                    <a:srgbClr val="FFFFFF"/>
                  </a:solidFill>
                  <a:latin typeface="Gothic A1 Light"/>
                </a:rPr>
                <a:t>Record audio </a:t>
              </a:r>
            </a:p>
            <a:p>
              <a:pPr algn="ctr">
                <a:lnSpc>
                  <a:spcPts val="3150"/>
                </a:lnSpc>
              </a:pPr>
              <a:r>
                <a:rPr lang="ja-JP" altLang="en-US" sz="2100" spc="105" dirty="0">
                  <a:solidFill>
                    <a:srgbClr val="FFFFFF"/>
                  </a:solidFill>
                  <a:latin typeface="Gothic A1 Light"/>
                </a:rPr>
                <a:t>音を撮る</a:t>
              </a: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  <a:p>
              <a:pPr algn="ctr">
                <a:lnSpc>
                  <a:spcPts val="3150"/>
                </a:lnSpc>
              </a:pPr>
              <a:endParaRPr lang="en-US" sz="2100" spc="105" dirty="0">
                <a:solidFill>
                  <a:srgbClr val="FFFFFF"/>
                </a:solidFill>
                <a:latin typeface="Gothic A1 Light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5758945" cy="1651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Production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制作</a:t>
              </a:r>
              <a:endParaRPr lang="en-US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5989" y="7140477"/>
            <a:ext cx="5944496" cy="1456620"/>
            <a:chOff x="0" y="-38100"/>
            <a:chExt cx="7925995" cy="1942161"/>
          </a:xfrm>
        </p:grpSpPr>
        <p:sp>
          <p:nvSpPr>
            <p:cNvPr id="3" name="TextBox 3"/>
            <p:cNvSpPr txBox="1"/>
            <p:nvPr/>
          </p:nvSpPr>
          <p:spPr>
            <a:xfrm>
              <a:off x="9564" y="-38100"/>
              <a:ext cx="7906866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24"/>
                </a:lnSpc>
                <a:spcBef>
                  <a:spcPct val="0"/>
                </a:spcBef>
              </a:pPr>
              <a:r>
                <a:rPr lang="en-US" sz="3200" spc="-35" dirty="0">
                  <a:solidFill>
                    <a:srgbClr val="231F1D"/>
                  </a:solidFill>
                  <a:latin typeface="League Spartan"/>
                </a:rPr>
                <a:t>REVEAL</a:t>
              </a:r>
              <a:r>
                <a:rPr lang="ja-JP" altLang="en-US" sz="3200" spc="-35" dirty="0">
                  <a:solidFill>
                    <a:srgbClr val="231F1D"/>
                  </a:solidFill>
                  <a:latin typeface="League Spartan"/>
                </a:rPr>
                <a:t> </a:t>
              </a:r>
              <a:r>
                <a:rPr lang="en-US" altLang="ja-JP" sz="3200" spc="-35" dirty="0">
                  <a:solidFill>
                    <a:srgbClr val="231F1D"/>
                  </a:solidFill>
                  <a:latin typeface="League Spartan"/>
                </a:rPr>
                <a:t>/</a:t>
              </a:r>
              <a:r>
                <a:rPr lang="ja-JP" altLang="en-US" sz="3200" spc="-35" dirty="0">
                  <a:solidFill>
                    <a:srgbClr val="231F1D"/>
                  </a:solidFill>
                  <a:latin typeface="League Spartan"/>
                </a:rPr>
                <a:t> 表す</a:t>
              </a:r>
              <a:endParaRPr lang="en-US" sz="3200" spc="-35" dirty="0">
                <a:solidFill>
                  <a:srgbClr val="231F1D"/>
                </a:solidFill>
                <a:latin typeface="League Spartan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76855"/>
              <a:ext cx="7925995" cy="1027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en-US" sz="2100" spc="104" dirty="0">
                  <a:solidFill>
                    <a:srgbClr val="231F1D"/>
                  </a:solidFill>
                  <a:latin typeface="Gothic A1 Light"/>
                </a:rPr>
                <a:t>We reveal Jesus in everything we do.</a:t>
              </a: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100" spc="104" dirty="0">
                  <a:solidFill>
                    <a:srgbClr val="231F1D"/>
                  </a:solidFill>
                  <a:latin typeface="Gothic A1 Light"/>
                </a:rPr>
                <a:t>私たちはすべてを通してイエス様を表す。</a:t>
              </a:r>
              <a:endParaRPr lang="en-US" sz="2100" spc="104" dirty="0">
                <a:solidFill>
                  <a:srgbClr val="231F1D"/>
                </a:solidFill>
                <a:latin typeface="Gothic A1 Light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87258" y="1821905"/>
            <a:ext cx="6211196" cy="1434178"/>
            <a:chOff x="0" y="-38100"/>
            <a:chExt cx="8281595" cy="1912238"/>
          </a:xfrm>
        </p:grpSpPr>
        <p:sp>
          <p:nvSpPr>
            <p:cNvPr id="6" name="TextBox 6"/>
            <p:cNvSpPr txBox="1"/>
            <p:nvPr/>
          </p:nvSpPr>
          <p:spPr>
            <a:xfrm>
              <a:off x="9993" y="-38100"/>
              <a:ext cx="8261608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23"/>
                </a:lnSpc>
                <a:spcBef>
                  <a:spcPct val="0"/>
                </a:spcBef>
              </a:pPr>
              <a:r>
                <a:rPr lang="en-US" sz="3199" spc="-35" dirty="0">
                  <a:solidFill>
                    <a:srgbClr val="231F1D"/>
                  </a:solidFill>
                  <a:latin typeface="League Spartan"/>
                </a:rPr>
                <a:t>INSPIRE</a:t>
              </a:r>
              <a:r>
                <a:rPr lang="ja-JP" altLang="en-US" sz="3199" spc="-35" dirty="0">
                  <a:solidFill>
                    <a:srgbClr val="231F1D"/>
                  </a:solidFill>
                  <a:latin typeface="League Spartan"/>
                </a:rPr>
                <a:t> </a:t>
              </a:r>
              <a:r>
                <a:rPr lang="en-US" altLang="ja-JP" sz="3199" spc="-35" dirty="0">
                  <a:solidFill>
                    <a:srgbClr val="231F1D"/>
                  </a:solidFill>
                  <a:latin typeface="League Spartan"/>
                </a:rPr>
                <a:t>/</a:t>
              </a:r>
              <a:r>
                <a:rPr lang="ja-JP" altLang="en-US" sz="3199" spc="-35" dirty="0">
                  <a:solidFill>
                    <a:srgbClr val="231F1D"/>
                  </a:solidFill>
                  <a:latin typeface="League Spartan"/>
                </a:rPr>
                <a:t> 促す</a:t>
              </a:r>
              <a:endParaRPr lang="en-US" sz="3199" spc="-35" dirty="0">
                <a:solidFill>
                  <a:srgbClr val="231F1D"/>
                </a:solidFill>
                <a:latin typeface="League Spartan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76855"/>
              <a:ext cx="8281595" cy="997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49"/>
                </a:lnSpc>
                <a:spcBef>
                  <a:spcPct val="0"/>
                </a:spcBef>
              </a:pPr>
              <a:r>
                <a:rPr lang="en-US" sz="2099" spc="104" dirty="0">
                  <a:solidFill>
                    <a:srgbClr val="231F1D"/>
                  </a:solidFill>
                  <a:latin typeface="Gothic A1 Light"/>
                </a:rPr>
                <a:t>We inspire people to change.</a:t>
              </a:r>
            </a:p>
            <a:p>
              <a:pPr marL="0" lvl="0" indent="0" algn="ctr">
                <a:lnSpc>
                  <a:spcPts val="3149"/>
                </a:lnSpc>
                <a:spcBef>
                  <a:spcPct val="0"/>
                </a:spcBef>
              </a:pPr>
              <a:r>
                <a:rPr lang="ja-JP" altLang="en-US" sz="2400" spc="104" dirty="0">
                  <a:solidFill>
                    <a:srgbClr val="231F1D"/>
                  </a:solidFill>
                  <a:latin typeface="Gothic A1 Light"/>
                </a:rPr>
                <a:t>私たちは人々に変化を促す</a:t>
              </a:r>
              <a:r>
                <a:rPr lang="en-US" sz="2400" spc="104" dirty="0">
                  <a:solidFill>
                    <a:srgbClr val="231F1D"/>
                  </a:solidFill>
                  <a:latin typeface="Gothic A1 Light"/>
                </a:rPr>
                <a:t> 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19166" r="8369" b="2137"/>
          <a:stretch>
            <a:fillRect/>
          </a:stretch>
        </p:blipFill>
        <p:spPr>
          <a:xfrm>
            <a:off x="9220185" y="5105040"/>
            <a:ext cx="9067815" cy="51819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t="5998" b="8527"/>
          <a:stretch>
            <a:fillRect/>
          </a:stretch>
        </p:blipFill>
        <p:spPr>
          <a:xfrm>
            <a:off x="-452766" y="-388605"/>
            <a:ext cx="9672951" cy="55321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0403" y="3309523"/>
            <a:ext cx="621289" cy="6212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1164" y="6624223"/>
            <a:ext cx="621289" cy="621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12225" y="3309523"/>
            <a:ext cx="621289" cy="62128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92264" y="910879"/>
            <a:ext cx="13903473" cy="827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en-US" sz="5600" dirty="0">
                <a:solidFill>
                  <a:srgbClr val="40C6CC"/>
                </a:solidFill>
                <a:latin typeface="League Spartan Bold"/>
              </a:rPr>
              <a:t>INSPIRE</a:t>
            </a:r>
            <a:r>
              <a:rPr lang="ja-JP" altLang="en-US" sz="5600" dirty="0">
                <a:solidFill>
                  <a:srgbClr val="40C6CC"/>
                </a:solidFill>
                <a:latin typeface="League Spartan Bold"/>
              </a:rPr>
              <a:t> </a:t>
            </a:r>
            <a:r>
              <a:rPr lang="en-US" altLang="ja-JP" sz="5600" dirty="0">
                <a:solidFill>
                  <a:srgbClr val="40C6CC"/>
                </a:solidFill>
                <a:latin typeface="League Spartan Bold"/>
              </a:rPr>
              <a:t>/</a:t>
            </a:r>
            <a:r>
              <a:rPr lang="ja-JP" altLang="en-US" sz="5600" dirty="0">
                <a:solidFill>
                  <a:srgbClr val="40C6CC"/>
                </a:solidFill>
                <a:latin typeface="League Spartan Bold"/>
              </a:rPr>
              <a:t> 促す</a:t>
            </a:r>
            <a:endParaRPr lang="en-US" sz="5600" dirty="0">
              <a:solidFill>
                <a:srgbClr val="40C6CC"/>
              </a:solidFill>
              <a:latin typeface="League Spartan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905580" y="6724395"/>
            <a:ext cx="5934620" cy="2193574"/>
            <a:chOff x="0" y="9525"/>
            <a:chExt cx="7912827" cy="2924765"/>
          </a:xfrm>
        </p:grpSpPr>
        <p:sp>
          <p:nvSpPr>
            <p:cNvPr id="7" name="TextBox 7"/>
            <p:cNvSpPr txBox="1"/>
            <p:nvPr/>
          </p:nvSpPr>
          <p:spPr>
            <a:xfrm>
              <a:off x="0" y="676321"/>
              <a:ext cx="6719300" cy="2257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en-US" sz="1800" spc="89" dirty="0">
                  <a:solidFill>
                    <a:srgbClr val="FFFFFF"/>
                  </a:solidFill>
                  <a:latin typeface="Gothic A1 Light"/>
                </a:rPr>
                <a:t>Messages of truth and hope inspire people to follow Jesus and provide community. </a:t>
              </a:r>
            </a:p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ja-JP" altLang="en-US" sz="2000" spc="89" dirty="0">
                  <a:solidFill>
                    <a:srgbClr val="FFFFFF"/>
                  </a:solidFill>
                  <a:latin typeface="Gothic A1 Light"/>
                </a:rPr>
                <a:t>真実と希望のメッセージは、</a:t>
              </a:r>
              <a:endParaRPr lang="en-US" altLang="ja-JP" sz="2000" spc="89" dirty="0">
                <a:solidFill>
                  <a:srgbClr val="FFFFFF"/>
                </a:solidFill>
                <a:latin typeface="Gothic A1 Light"/>
              </a:endParaRPr>
            </a:p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ja-JP" altLang="en-US" sz="2000" spc="89" dirty="0">
                  <a:solidFill>
                    <a:srgbClr val="FFFFFF"/>
                  </a:solidFill>
                  <a:latin typeface="Gothic A1 Light"/>
                </a:rPr>
                <a:t>人々がイエスに従い、</a:t>
              </a:r>
              <a:endParaRPr lang="en-US" altLang="ja-JP" sz="2000" spc="89" dirty="0">
                <a:solidFill>
                  <a:srgbClr val="FFFFFF"/>
                </a:solidFill>
                <a:latin typeface="Gothic A1 Light"/>
              </a:endParaRPr>
            </a:p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ja-JP" altLang="en-US" sz="2000" spc="89" dirty="0">
                  <a:solidFill>
                    <a:srgbClr val="FFFFFF"/>
                  </a:solidFill>
                  <a:latin typeface="Gothic A1 Light"/>
                </a:rPr>
                <a:t>共同体が作らるように促す</a:t>
              </a:r>
              <a:endParaRPr lang="en-US" sz="2000" spc="89" dirty="0">
                <a:solidFill>
                  <a:srgbClr val="FFFFFF"/>
                </a:solidFill>
                <a:latin typeface="Gothic A1 Ligh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7912827" cy="55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ts val="3219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40C6CC"/>
                  </a:solidFill>
                  <a:latin typeface="League Spartan Bold"/>
                </a:rPr>
                <a:t>LIVE-STREAM / </a:t>
              </a:r>
              <a:r>
                <a:rPr lang="ja-JP" altLang="en-US" sz="2800" dirty="0">
                  <a:solidFill>
                    <a:srgbClr val="40C6CC"/>
                  </a:solidFill>
                  <a:latin typeface="League Spartan Bold"/>
                </a:rPr>
                <a:t>ライブ配信</a:t>
              </a:r>
              <a:endParaRPr lang="en-US" sz="2800" dirty="0">
                <a:solidFill>
                  <a:srgbClr val="40C6CC"/>
                </a:solidFill>
                <a:latin typeface="League Spartan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905580" y="3409695"/>
            <a:ext cx="5070195" cy="2188636"/>
            <a:chOff x="0" y="9525"/>
            <a:chExt cx="6760260" cy="291818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76321"/>
              <a:ext cx="6719300" cy="225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en-US" sz="1800" spc="89" dirty="0">
                  <a:solidFill>
                    <a:srgbClr val="FFFFFF"/>
                  </a:solidFill>
                  <a:latin typeface="Gothic A1 Light"/>
                </a:rPr>
                <a:t>Share what God has done in the lives of others to inspire hope in viewers. </a:t>
              </a:r>
            </a:p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ja-JP" altLang="en-US" sz="2000" spc="89" dirty="0">
                  <a:solidFill>
                    <a:srgbClr val="FFFFFF"/>
                  </a:solidFill>
                  <a:latin typeface="Gothic A1 Light"/>
                </a:rPr>
                <a:t>視聴者に希望を与えるために、</a:t>
              </a:r>
              <a:endParaRPr lang="en-US" altLang="ja-JP" sz="2000" spc="89" dirty="0">
                <a:solidFill>
                  <a:srgbClr val="FFFFFF"/>
                </a:solidFill>
                <a:latin typeface="Gothic A1 Light"/>
              </a:endParaRPr>
            </a:p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ja-JP" altLang="en-US" sz="2000" spc="89" dirty="0">
                  <a:solidFill>
                    <a:srgbClr val="FFFFFF"/>
                  </a:solidFill>
                  <a:latin typeface="Gothic A1 Light"/>
                </a:rPr>
                <a:t>神がほかの人の</a:t>
              </a:r>
              <a:endParaRPr lang="en-US" altLang="ja-JP" sz="2000" spc="89" dirty="0">
                <a:solidFill>
                  <a:srgbClr val="FFFFFF"/>
                </a:solidFill>
                <a:latin typeface="Gothic A1 Light"/>
              </a:endParaRPr>
            </a:p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ja-JP" altLang="en-US" sz="2000" spc="89" dirty="0">
                  <a:solidFill>
                    <a:srgbClr val="FFFFFF"/>
                  </a:solidFill>
                  <a:latin typeface="Gothic A1 Light"/>
                </a:rPr>
                <a:t>生活の中で何をしてくださったかを伝える。</a:t>
              </a:r>
              <a:endParaRPr lang="en-US" sz="2000" spc="89" dirty="0">
                <a:solidFill>
                  <a:srgbClr val="FFFFFF"/>
                </a:solidFill>
                <a:latin typeface="Gothic A1 Ligh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6760260" cy="553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219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40C6CC"/>
                  </a:solidFill>
                  <a:latin typeface="League Spartan Bold"/>
                </a:rPr>
                <a:t>TESTIMONIES / </a:t>
              </a:r>
              <a:r>
                <a:rPr lang="ja-JP" altLang="en-US" sz="2800" dirty="0">
                  <a:solidFill>
                    <a:srgbClr val="40C6CC"/>
                  </a:solidFill>
                  <a:latin typeface="League Spartan Bold"/>
                </a:rPr>
                <a:t>証し</a:t>
              </a:r>
              <a:endParaRPr lang="en-US" sz="2800" dirty="0">
                <a:solidFill>
                  <a:srgbClr val="40C6CC"/>
                </a:solidFill>
                <a:latin typeface="League Spartan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23680" y="6724395"/>
            <a:ext cx="5070195" cy="2188636"/>
            <a:chOff x="0" y="9525"/>
            <a:chExt cx="6760260" cy="291818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676321"/>
              <a:ext cx="6719300" cy="2251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en-US" sz="1800" spc="89" dirty="0">
                  <a:solidFill>
                    <a:srgbClr val="FFFFFF"/>
                  </a:solidFill>
                  <a:latin typeface="Gothic A1 Light"/>
                </a:rPr>
                <a:t>Introduce people to God's presence through art such as music, dance, and many more forms. </a:t>
              </a:r>
            </a:p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ja-JP" altLang="en-US" sz="2000" spc="89" dirty="0">
                  <a:solidFill>
                    <a:srgbClr val="FFFFFF"/>
                  </a:solidFill>
                  <a:latin typeface="Gothic A1 Light"/>
                </a:rPr>
                <a:t>人々に神の存在を音楽や、ダンス、</a:t>
              </a:r>
              <a:endParaRPr lang="en-US" altLang="ja-JP" sz="2000" spc="89" dirty="0">
                <a:solidFill>
                  <a:srgbClr val="FFFFFF"/>
                </a:solidFill>
                <a:latin typeface="Gothic A1 Light"/>
              </a:endParaRPr>
            </a:p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ja-JP" altLang="en-US" sz="2000" spc="89" dirty="0">
                  <a:solidFill>
                    <a:srgbClr val="FFFFFF"/>
                  </a:solidFill>
                  <a:latin typeface="Gothic A1 Light"/>
                </a:rPr>
                <a:t>その他の形を通して紹介する</a:t>
              </a:r>
              <a:endParaRPr lang="en-US" sz="2000" spc="89" dirty="0">
                <a:solidFill>
                  <a:srgbClr val="FFFFFF"/>
                </a:solidFill>
                <a:latin typeface="Gothic A1 Light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6760260" cy="553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219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40C6CC"/>
                  </a:solidFill>
                  <a:latin typeface="League Spartan Bold"/>
                </a:rPr>
                <a:t>ART / </a:t>
              </a:r>
              <a:r>
                <a:rPr lang="ja-JP" altLang="en-US" sz="2800" dirty="0">
                  <a:solidFill>
                    <a:srgbClr val="40C6CC"/>
                  </a:solidFill>
                  <a:latin typeface="League Spartan Bold"/>
                </a:rPr>
                <a:t>芸術</a:t>
              </a:r>
              <a:endParaRPr lang="en-US" sz="2800" dirty="0">
                <a:solidFill>
                  <a:srgbClr val="40C6CC"/>
                </a:solidFill>
                <a:latin typeface="League Spartan Bold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52944" y="3409695"/>
            <a:ext cx="5070195" cy="2188636"/>
            <a:chOff x="0" y="9525"/>
            <a:chExt cx="6760260" cy="291818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676321"/>
              <a:ext cx="6719300" cy="225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en-US" sz="1800" spc="89" dirty="0">
                  <a:solidFill>
                    <a:srgbClr val="FFFFFF"/>
                  </a:solidFill>
                  <a:latin typeface="Gothic A1 Light"/>
                </a:rPr>
                <a:t>Tell stories that people can identify with and see themselves in.</a:t>
              </a:r>
            </a:p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ja-JP" altLang="en-US" sz="2000" spc="89" dirty="0">
                  <a:solidFill>
                    <a:srgbClr val="FFFFFF"/>
                  </a:solidFill>
                  <a:latin typeface="Gothic A1 Light"/>
                </a:rPr>
                <a:t>人々が自分自身を認識し、</a:t>
              </a:r>
              <a:endParaRPr lang="en-US" altLang="ja-JP" sz="2000" spc="89" dirty="0">
                <a:solidFill>
                  <a:srgbClr val="FFFFFF"/>
                </a:solidFill>
                <a:latin typeface="Gothic A1 Light"/>
              </a:endParaRPr>
            </a:p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ja-JP" altLang="en-US" sz="2000" spc="89" dirty="0">
                  <a:solidFill>
                    <a:srgbClr val="FFFFFF"/>
                  </a:solidFill>
                  <a:latin typeface="Gothic A1 Light"/>
                </a:rPr>
                <a:t>理解することができる</a:t>
              </a:r>
              <a:endParaRPr lang="en-US" altLang="ja-JP" sz="2000" spc="89" dirty="0">
                <a:solidFill>
                  <a:srgbClr val="FFFFFF"/>
                </a:solidFill>
                <a:latin typeface="Gothic A1 Light"/>
              </a:endParaRPr>
            </a:p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r>
                <a:rPr lang="ja-JP" altLang="en-US" sz="2000" spc="89" dirty="0">
                  <a:solidFill>
                    <a:srgbClr val="FFFFFF"/>
                  </a:solidFill>
                  <a:latin typeface="Gothic A1 Light"/>
                </a:rPr>
                <a:t>ストーリを伝える</a:t>
              </a:r>
              <a:r>
                <a:rPr lang="en-US" sz="2000" spc="89" dirty="0">
                  <a:solidFill>
                    <a:srgbClr val="FFFFFF"/>
                  </a:solidFill>
                  <a:latin typeface="Gothic A1 Light"/>
                </a:rPr>
                <a:t> 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6760260" cy="547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219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40C6CC"/>
                  </a:solidFill>
                  <a:latin typeface="League Spartan Bold"/>
                </a:rPr>
                <a:t>STORIES</a:t>
              </a:r>
              <a:r>
                <a:rPr lang="ja-JP" altLang="en-US" sz="2800" dirty="0">
                  <a:solidFill>
                    <a:srgbClr val="40C6CC"/>
                  </a:solidFill>
                  <a:latin typeface="League Spartan Bold"/>
                </a:rPr>
                <a:t>　</a:t>
              </a:r>
              <a:r>
                <a:rPr lang="en-US" altLang="ja-JP" sz="2800" dirty="0">
                  <a:solidFill>
                    <a:srgbClr val="40C6CC"/>
                  </a:solidFill>
                  <a:latin typeface="League Spartan Bold"/>
                </a:rPr>
                <a:t>/ </a:t>
              </a:r>
              <a:r>
                <a:rPr lang="ja-JP" altLang="en-US" sz="2800" dirty="0">
                  <a:solidFill>
                    <a:srgbClr val="40C6CC"/>
                  </a:solidFill>
                  <a:latin typeface="League Spartan Bold"/>
                </a:rPr>
                <a:t>ストーリー</a:t>
              </a:r>
              <a:r>
                <a:rPr lang="en-US" sz="2800" dirty="0">
                  <a:solidFill>
                    <a:srgbClr val="40C6CC"/>
                  </a:solidFill>
                  <a:latin typeface="League Spartan Bold"/>
                </a:rPr>
                <a:t> </a:t>
              </a: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00403" y="6624223"/>
            <a:ext cx="621289" cy="62128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192264" y="1932319"/>
            <a:ext cx="13903473" cy="128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dirty="0">
                <a:solidFill>
                  <a:srgbClr val="FFFFFF"/>
                </a:solidFill>
                <a:latin typeface="Open Sans"/>
              </a:rPr>
              <a:t>Christ-Centered Content </a:t>
            </a:r>
          </a:p>
          <a:p>
            <a:pPr algn="ctr">
              <a:lnSpc>
                <a:spcPts val="5180"/>
              </a:lnSpc>
            </a:pPr>
            <a:r>
              <a:rPr lang="ja-JP" altLang="en-US" sz="3700" dirty="0">
                <a:solidFill>
                  <a:srgbClr val="FFFFFF"/>
                </a:solidFill>
                <a:latin typeface="Open Sans"/>
              </a:rPr>
              <a:t>キリスト中心のコンテンツ</a:t>
            </a:r>
            <a:endParaRPr lang="en-US" sz="3700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9213013" y="45287"/>
            <a:ext cx="28575" cy="18454601"/>
          </a:xfrm>
          <a:prstGeom prst="rect">
            <a:avLst/>
          </a:prstGeom>
          <a:solidFill>
            <a:srgbClr val="40C6CC"/>
          </a:solidFill>
        </p:spPr>
      </p:sp>
      <p:sp>
        <p:nvSpPr>
          <p:cNvPr id="3" name="AutoShape 3"/>
          <p:cNvSpPr/>
          <p:nvPr/>
        </p:nvSpPr>
        <p:spPr>
          <a:xfrm rot="5400000">
            <a:off x="9213013" y="-8184313"/>
            <a:ext cx="28575" cy="18454601"/>
          </a:xfrm>
          <a:prstGeom prst="rect">
            <a:avLst/>
          </a:prstGeom>
          <a:solidFill>
            <a:srgbClr val="40C6C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2476" r="20398"/>
          <a:stretch>
            <a:fillRect/>
          </a:stretch>
        </p:blipFill>
        <p:spPr>
          <a:xfrm>
            <a:off x="9144000" y="-723900"/>
            <a:ext cx="9961252" cy="116357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2139837"/>
            <a:ext cx="8943903" cy="2965116"/>
            <a:chOff x="0" y="66675"/>
            <a:chExt cx="11925204" cy="3953488"/>
          </a:xfrm>
        </p:grpSpPr>
        <p:sp>
          <p:nvSpPr>
            <p:cNvPr id="6" name="TextBox 6"/>
            <p:cNvSpPr txBox="1"/>
            <p:nvPr/>
          </p:nvSpPr>
          <p:spPr>
            <a:xfrm>
              <a:off x="0" y="2850696"/>
              <a:ext cx="11925204" cy="1169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784"/>
                </a:lnSpc>
                <a:spcBef>
                  <a:spcPct val="0"/>
                </a:spcBef>
              </a:pPr>
              <a:r>
                <a:rPr lang="en-US" sz="5899" dirty="0">
                  <a:solidFill>
                    <a:srgbClr val="F7F9F8"/>
                  </a:solidFill>
                  <a:latin typeface="League Spartan Bold"/>
                </a:rPr>
                <a:t>Inspiration</a:t>
              </a:r>
              <a:r>
                <a:rPr lang="ja-JP" altLang="en-US" sz="5899" dirty="0">
                  <a:solidFill>
                    <a:srgbClr val="F7F9F8"/>
                  </a:solidFill>
                  <a:latin typeface="League Spartan Bold"/>
                </a:rPr>
                <a:t>　ひらめき</a:t>
              </a:r>
              <a:r>
                <a:rPr lang="en-US" sz="5899" dirty="0">
                  <a:solidFill>
                    <a:srgbClr val="F7F9F8"/>
                  </a:solidFill>
                  <a:latin typeface="League Spartan Bold"/>
                </a:rPr>
                <a:t>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6726017" cy="257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4950"/>
                </a:lnSpc>
                <a:spcBef>
                  <a:spcPct val="0"/>
                </a:spcBef>
              </a:pPr>
              <a:r>
                <a:rPr lang="en-US" sz="13000" dirty="0">
                  <a:solidFill>
                    <a:srgbClr val="40C6CC"/>
                  </a:solidFill>
                  <a:latin typeface="League Spartan Bold"/>
                </a:rPr>
                <a:t>90%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6866689"/>
            <a:ext cx="8943903" cy="1801473"/>
            <a:chOff x="0" y="0"/>
            <a:chExt cx="11925204" cy="2401964"/>
          </a:xfrm>
        </p:grpSpPr>
        <p:sp>
          <p:nvSpPr>
            <p:cNvPr id="9" name="TextBox 9"/>
            <p:cNvSpPr txBox="1"/>
            <p:nvPr/>
          </p:nvSpPr>
          <p:spPr>
            <a:xfrm>
              <a:off x="0" y="1801889"/>
              <a:ext cx="11925204" cy="600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5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F7F9F8"/>
                  </a:solidFill>
                  <a:latin typeface="League Spartan Bold"/>
                </a:rPr>
                <a:t>Information</a:t>
              </a:r>
              <a:r>
                <a:rPr lang="ja-JP" altLang="en-US" sz="3000" dirty="0">
                  <a:solidFill>
                    <a:srgbClr val="F7F9F8"/>
                  </a:solidFill>
                  <a:latin typeface="League Spartan Bold"/>
                </a:rPr>
                <a:t>　情報</a:t>
              </a:r>
              <a:r>
                <a:rPr lang="en-US" sz="3000" dirty="0">
                  <a:solidFill>
                    <a:srgbClr val="F7F9F8"/>
                  </a:solidFill>
                  <a:latin typeface="League Spartan Bold"/>
                </a:rPr>
                <a:t>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6726017" cy="1588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2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40C6CC"/>
                  </a:solidFill>
                  <a:latin typeface="League Spartan Bold"/>
                </a:rPr>
                <a:t>10%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44279" y="360889"/>
            <a:ext cx="6462266" cy="133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dirty="0">
                <a:solidFill>
                  <a:srgbClr val="F7F9F8"/>
                </a:solidFill>
                <a:latin typeface="League Spartan"/>
              </a:rPr>
              <a:t>Keeping Things Balanced</a:t>
            </a:r>
          </a:p>
          <a:p>
            <a:pPr algn="ctr">
              <a:lnSpc>
                <a:spcPts val="5320"/>
              </a:lnSpc>
            </a:pPr>
            <a:r>
              <a:rPr lang="ja-JP" altLang="en-US" sz="3800" dirty="0">
                <a:solidFill>
                  <a:srgbClr val="F7F9F8"/>
                </a:solidFill>
                <a:latin typeface="League Spartan"/>
              </a:rPr>
              <a:t>物事のバランス</a:t>
            </a:r>
            <a:r>
              <a:rPr lang="en-US" sz="3800" dirty="0">
                <a:solidFill>
                  <a:srgbClr val="F7F9F8"/>
                </a:solidFill>
                <a:latin typeface="League Spartan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270249"/>
            <a:ext cx="894390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F7F9F8"/>
                </a:solidFill>
                <a:latin typeface="Open Sans"/>
              </a:rPr>
              <a:t>vs.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89" b="133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9480" y="2035207"/>
            <a:ext cx="15789041" cy="5974466"/>
            <a:chOff x="0" y="-47625"/>
            <a:chExt cx="21052054" cy="7965954"/>
          </a:xfrm>
        </p:grpSpPr>
        <p:sp>
          <p:nvSpPr>
            <p:cNvPr id="4" name="TextBox 4"/>
            <p:cNvSpPr txBox="1"/>
            <p:nvPr/>
          </p:nvSpPr>
          <p:spPr>
            <a:xfrm>
              <a:off x="1519826" y="-47625"/>
              <a:ext cx="18012402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spc="216">
                  <a:solidFill>
                    <a:srgbClr val="FFFFFF"/>
                  </a:solidFill>
                  <a:latin typeface="HK Grotesk Medium Bold"/>
                </a:rPr>
                <a:t>INSPIRE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60982"/>
              <a:ext cx="21052054" cy="685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08"/>
                </a:lnSpc>
              </a:pPr>
              <a:endParaRPr dirty="0"/>
            </a:p>
            <a:p>
              <a:pPr marL="0" lvl="0" indent="0" algn="ctr">
                <a:lnSpc>
                  <a:spcPts val="5808"/>
                </a:lnSpc>
                <a:spcBef>
                  <a:spcPct val="0"/>
                </a:spcBef>
              </a:pPr>
              <a:r>
                <a:rPr lang="en-US" sz="4400" spc="-1" dirty="0">
                  <a:solidFill>
                    <a:srgbClr val="FFFFFF"/>
                  </a:solidFill>
                  <a:latin typeface="Arimo"/>
                </a:rPr>
                <a:t>We  inspire people to believe what is possible in their own life by showing them what God has done in ours.</a:t>
              </a:r>
            </a:p>
            <a:p>
              <a:pPr marL="0" lvl="0" indent="0" algn="ctr">
                <a:lnSpc>
                  <a:spcPts val="5808"/>
                </a:lnSpc>
                <a:spcBef>
                  <a:spcPct val="0"/>
                </a:spcBef>
              </a:pPr>
              <a:r>
                <a:rPr lang="ja-JP" altLang="en-US" sz="4400" spc="-1" dirty="0">
                  <a:solidFill>
                    <a:srgbClr val="FFFFFF"/>
                  </a:solidFill>
                  <a:latin typeface="Arimo"/>
                </a:rPr>
                <a:t>私たちは、神様が私たちの人生に</a:t>
              </a:r>
              <a:endParaRPr lang="en-US" altLang="ja-JP" sz="4400" spc="-1" dirty="0">
                <a:solidFill>
                  <a:srgbClr val="FFFFFF"/>
                </a:solidFill>
                <a:latin typeface="Arimo"/>
              </a:endParaRPr>
            </a:p>
            <a:p>
              <a:pPr marL="0" lvl="0" indent="0" algn="ctr">
                <a:lnSpc>
                  <a:spcPts val="5808"/>
                </a:lnSpc>
                <a:spcBef>
                  <a:spcPct val="0"/>
                </a:spcBef>
              </a:pPr>
              <a:r>
                <a:rPr lang="ja-JP" altLang="en-US" sz="4400" spc="-1" dirty="0">
                  <a:solidFill>
                    <a:srgbClr val="FFFFFF"/>
                  </a:solidFill>
                  <a:latin typeface="Arimo"/>
                </a:rPr>
                <a:t>何をしてくださったかを表すことによって、</a:t>
              </a:r>
              <a:endParaRPr lang="en-US" altLang="ja-JP" sz="4400" spc="-1" dirty="0">
                <a:solidFill>
                  <a:srgbClr val="FFFFFF"/>
                </a:solidFill>
                <a:latin typeface="Arimo"/>
              </a:endParaRPr>
            </a:p>
            <a:p>
              <a:pPr marL="0" lvl="0" indent="0" algn="ctr">
                <a:lnSpc>
                  <a:spcPts val="5808"/>
                </a:lnSpc>
                <a:spcBef>
                  <a:spcPct val="0"/>
                </a:spcBef>
              </a:pPr>
              <a:r>
                <a:rPr lang="ja-JP" altLang="en-US" sz="4400" spc="-1" dirty="0">
                  <a:solidFill>
                    <a:srgbClr val="FFFFFF"/>
                  </a:solidFill>
                  <a:latin typeface="Arimo"/>
                </a:rPr>
                <a:t>人々に自分の人生でも神様が</a:t>
              </a:r>
              <a:endParaRPr lang="en-US" altLang="ja-JP" sz="4400" spc="-1" dirty="0">
                <a:solidFill>
                  <a:srgbClr val="FFFFFF"/>
                </a:solidFill>
                <a:latin typeface="Arimo"/>
              </a:endParaRPr>
            </a:p>
            <a:p>
              <a:pPr marL="0" lvl="0" indent="0" algn="ctr">
                <a:lnSpc>
                  <a:spcPts val="5808"/>
                </a:lnSpc>
                <a:spcBef>
                  <a:spcPct val="0"/>
                </a:spcBef>
              </a:pPr>
              <a:r>
                <a:rPr lang="ja-JP" altLang="en-US" sz="4400" spc="-1" dirty="0">
                  <a:solidFill>
                    <a:srgbClr val="FFFFFF"/>
                  </a:solidFill>
                  <a:latin typeface="Arimo"/>
                </a:rPr>
                <a:t>何かしてくださると信じるように促します</a:t>
              </a:r>
              <a:endParaRPr lang="en-US" sz="4400" spc="-1" dirty="0">
                <a:solidFill>
                  <a:srgbClr val="FFFFFF"/>
                </a:solidFill>
                <a:latin typeface="Arim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492938" y="4536697"/>
              <a:ext cx="18066179" cy="51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9702" y="2189574"/>
            <a:ext cx="14888596" cy="827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en-US" sz="5600" dirty="0">
                <a:solidFill>
                  <a:srgbClr val="40C6CC"/>
                </a:solidFill>
                <a:latin typeface="League Spartan Bold"/>
              </a:rPr>
              <a:t>REVEAL</a:t>
            </a:r>
            <a:r>
              <a:rPr lang="ja-JP" altLang="en-US" sz="5600" dirty="0">
                <a:solidFill>
                  <a:srgbClr val="40C6CC"/>
                </a:solidFill>
                <a:latin typeface="League Spartan Bold"/>
              </a:rPr>
              <a:t> </a:t>
            </a:r>
            <a:r>
              <a:rPr lang="en-US" altLang="ja-JP" sz="5600" dirty="0">
                <a:solidFill>
                  <a:srgbClr val="40C6CC"/>
                </a:solidFill>
                <a:latin typeface="League Spartan Bold"/>
              </a:rPr>
              <a:t>/</a:t>
            </a:r>
            <a:r>
              <a:rPr lang="ja-JP" altLang="en-US" sz="5600" dirty="0">
                <a:solidFill>
                  <a:srgbClr val="40C6CC"/>
                </a:solidFill>
                <a:latin typeface="League Spartan Bold"/>
              </a:rPr>
              <a:t> 表す</a:t>
            </a:r>
            <a:endParaRPr lang="en-US" sz="5600" dirty="0">
              <a:solidFill>
                <a:srgbClr val="40C6CC"/>
              </a:solidFill>
              <a:latin typeface="League Spartan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025992" y="3390900"/>
            <a:ext cx="5181600" cy="7086600"/>
          </a:xfrm>
          <a:prstGeom prst="rect">
            <a:avLst/>
          </a:prstGeom>
          <a:solidFill>
            <a:srgbClr val="40C6CC"/>
          </a:solidFill>
        </p:spPr>
      </p:sp>
      <p:sp>
        <p:nvSpPr>
          <p:cNvPr id="4" name="AutoShape 4"/>
          <p:cNvSpPr/>
          <p:nvPr/>
        </p:nvSpPr>
        <p:spPr>
          <a:xfrm>
            <a:off x="12200332" y="3390900"/>
            <a:ext cx="5181600" cy="7086600"/>
          </a:xfrm>
          <a:prstGeom prst="rect">
            <a:avLst/>
          </a:prstGeom>
          <a:solidFill>
            <a:srgbClr val="40C6CC"/>
          </a:solidFill>
        </p:spPr>
      </p:sp>
      <p:sp>
        <p:nvSpPr>
          <p:cNvPr id="5" name="AutoShape 5"/>
          <p:cNvSpPr/>
          <p:nvPr/>
        </p:nvSpPr>
        <p:spPr>
          <a:xfrm>
            <a:off x="6625104" y="3390900"/>
            <a:ext cx="5181600" cy="7086600"/>
          </a:xfrm>
          <a:prstGeom prst="rect">
            <a:avLst/>
          </a:prstGeom>
          <a:solidFill>
            <a:srgbClr val="40C6CC"/>
          </a:solidFill>
        </p:spPr>
      </p:sp>
      <p:grpSp>
        <p:nvGrpSpPr>
          <p:cNvPr id="6" name="Group 6"/>
          <p:cNvGrpSpPr/>
          <p:nvPr/>
        </p:nvGrpSpPr>
        <p:grpSpPr>
          <a:xfrm>
            <a:off x="1597136" y="4233081"/>
            <a:ext cx="3869015" cy="5281631"/>
            <a:chOff x="0" y="9525"/>
            <a:chExt cx="5158687" cy="7042174"/>
          </a:xfrm>
        </p:grpSpPr>
        <p:sp>
          <p:nvSpPr>
            <p:cNvPr id="7" name="TextBox 7"/>
            <p:cNvSpPr txBox="1"/>
            <p:nvPr/>
          </p:nvSpPr>
          <p:spPr>
            <a:xfrm>
              <a:off x="46567" y="1091777"/>
              <a:ext cx="5065554" cy="5959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endParaRPr lang="en-US" sz="21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en-US" sz="2100" spc="105" dirty="0">
                  <a:solidFill>
                    <a:srgbClr val="FFFFFF"/>
                  </a:solidFill>
                  <a:latin typeface="Gothic A1 Medium"/>
                </a:rPr>
                <a:t>Video content can provide a window to the unreached that reveals positive aspects of Christian community.</a:t>
              </a: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映像コンテンツは</a:t>
              </a:r>
              <a:endParaRPr lang="en-US" altLang="ja-JP" sz="24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クリスチャン共同体の</a:t>
              </a:r>
              <a:endParaRPr lang="en-US" altLang="ja-JP" sz="24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ポジティブな側面を表し、</a:t>
              </a:r>
              <a:endParaRPr lang="en-US" altLang="ja-JP" sz="24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未信者にきっかけを</a:t>
              </a:r>
              <a:endParaRPr lang="en-US" altLang="ja-JP" sz="24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提供することができる</a:t>
              </a:r>
              <a:r>
                <a:rPr lang="en-US" sz="2400" spc="105" dirty="0">
                  <a:solidFill>
                    <a:srgbClr val="FFFFFF"/>
                  </a:solidFill>
                  <a:latin typeface="Gothic A1 Medium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5158687" cy="1651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Community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共同体</a:t>
              </a:r>
              <a:endParaRPr lang="en-US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09492" y="4326096"/>
            <a:ext cx="3869015" cy="4864978"/>
            <a:chOff x="0" y="9525"/>
            <a:chExt cx="5158687" cy="6486637"/>
          </a:xfrm>
        </p:grpSpPr>
        <p:sp>
          <p:nvSpPr>
            <p:cNvPr id="10" name="TextBox 10"/>
            <p:cNvSpPr txBox="1"/>
            <p:nvPr/>
          </p:nvSpPr>
          <p:spPr>
            <a:xfrm>
              <a:off x="46567" y="1091777"/>
              <a:ext cx="5065554" cy="5404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endParaRPr lang="en-US" sz="21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en-US" sz="2100" spc="105" dirty="0">
                  <a:solidFill>
                    <a:srgbClr val="FFFFFF"/>
                  </a:solidFill>
                  <a:latin typeface="Gothic A1 Medium"/>
                </a:rPr>
                <a:t>Compelling content reveals the truth of God's word and how it transforms the lives of real people everyday.</a:t>
              </a: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説得力のあるコンテンツは</a:t>
              </a:r>
              <a:endParaRPr lang="en-US" altLang="ja-JP" sz="24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神の言葉の真実さと</a:t>
              </a:r>
              <a:endParaRPr lang="en-US" altLang="ja-JP" sz="24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それがどのように</a:t>
              </a:r>
              <a:endParaRPr lang="en-US" altLang="ja-JP" sz="24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実際の生活に</a:t>
              </a:r>
              <a:endParaRPr lang="en-US" altLang="ja-JP" sz="24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適応されるかを表す。</a:t>
              </a:r>
              <a:r>
                <a:rPr lang="en-US" sz="2100" spc="105" dirty="0">
                  <a:solidFill>
                    <a:srgbClr val="FFFFFF"/>
                  </a:solidFill>
                  <a:latin typeface="Gothic A1 Medium"/>
                </a:rPr>
                <a:t>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5158687" cy="1651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Truth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真実</a:t>
              </a:r>
              <a:endParaRPr lang="en-US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21849" y="4240225"/>
            <a:ext cx="3869015" cy="4454609"/>
            <a:chOff x="0" y="9525"/>
            <a:chExt cx="5158687" cy="5939479"/>
          </a:xfrm>
        </p:grpSpPr>
        <p:sp>
          <p:nvSpPr>
            <p:cNvPr id="13" name="TextBox 13"/>
            <p:cNvSpPr txBox="1"/>
            <p:nvPr/>
          </p:nvSpPr>
          <p:spPr>
            <a:xfrm>
              <a:off x="46567" y="1091777"/>
              <a:ext cx="5065554" cy="4857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endParaRPr lang="en-US" sz="21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en-US" sz="2100" spc="105" dirty="0">
                  <a:solidFill>
                    <a:srgbClr val="FFFFFF"/>
                  </a:solidFill>
                  <a:latin typeface="Gothic A1 Medium"/>
                </a:rPr>
                <a:t>Videos can show that the life we have in Christ is both deeply fulfilling and enjoyable.</a:t>
              </a: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映像はキリストにある</a:t>
              </a:r>
              <a:endParaRPr lang="en-US" altLang="ja-JP" sz="24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生活が深い喜びと充実感に</a:t>
              </a:r>
              <a:endParaRPr lang="en-US" altLang="ja-JP" sz="24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溢れていることを</a:t>
              </a:r>
              <a:endParaRPr lang="en-US" altLang="ja-JP" sz="2400" spc="105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r>
                <a:rPr lang="ja-JP" altLang="en-US" sz="2400" spc="105" dirty="0">
                  <a:solidFill>
                    <a:srgbClr val="FFFFFF"/>
                  </a:solidFill>
                  <a:latin typeface="Gothic A1 Medium"/>
                </a:rPr>
                <a:t>表すことができる。</a:t>
              </a:r>
              <a:r>
                <a:rPr lang="en-US" sz="2100" spc="105" dirty="0">
                  <a:solidFill>
                    <a:srgbClr val="FFFFFF"/>
                  </a:solidFill>
                  <a:latin typeface="Gothic A1 Medium"/>
                </a:rPr>
                <a:t>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5158687" cy="1651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Life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生活</a:t>
              </a:r>
              <a:endParaRPr lang="en-US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549" b="554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58314" y="433154"/>
            <a:ext cx="2771372" cy="27471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49480" y="2591511"/>
            <a:ext cx="15789041" cy="4172845"/>
            <a:chOff x="0" y="-47625"/>
            <a:chExt cx="21052054" cy="5563793"/>
          </a:xfrm>
        </p:grpSpPr>
        <p:sp>
          <p:nvSpPr>
            <p:cNvPr id="5" name="TextBox 5"/>
            <p:cNvSpPr txBox="1"/>
            <p:nvPr/>
          </p:nvSpPr>
          <p:spPr>
            <a:xfrm>
              <a:off x="1519826" y="-47625"/>
              <a:ext cx="18012402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70507"/>
              <a:ext cx="21052054" cy="4445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68"/>
                </a:lnSpc>
              </a:pPr>
              <a:r>
                <a:rPr lang="en-US" sz="4900" spc="-53" dirty="0">
                  <a:solidFill>
                    <a:srgbClr val="FFFFFF"/>
                  </a:solidFill>
                  <a:latin typeface="League Spartan"/>
                </a:rPr>
                <a:t>Reveal what you have and let </a:t>
              </a:r>
            </a:p>
            <a:p>
              <a:pPr marL="0" lvl="0" indent="0" algn="ctr">
                <a:lnSpc>
                  <a:spcPts val="6468"/>
                </a:lnSpc>
                <a:spcBef>
                  <a:spcPct val="0"/>
                </a:spcBef>
              </a:pPr>
              <a:r>
                <a:rPr lang="en-US" sz="4900" spc="-53" dirty="0">
                  <a:solidFill>
                    <a:srgbClr val="FFFFFF"/>
                  </a:solidFill>
                  <a:latin typeface="League Spartan"/>
                </a:rPr>
                <a:t>God multiply your efforts.</a:t>
              </a:r>
            </a:p>
            <a:p>
              <a:pPr marL="0" lvl="0" indent="0" algn="ctr">
                <a:lnSpc>
                  <a:spcPts val="6468"/>
                </a:lnSpc>
                <a:spcBef>
                  <a:spcPct val="0"/>
                </a:spcBef>
              </a:pPr>
              <a:r>
                <a:rPr lang="ja-JP" altLang="en-US" sz="4900" spc="-53" dirty="0">
                  <a:solidFill>
                    <a:srgbClr val="FFFFFF"/>
                  </a:solidFill>
                  <a:latin typeface="League Spartan"/>
                </a:rPr>
                <a:t>あなたが持っているものを表現し、</a:t>
              </a:r>
              <a:endParaRPr lang="en-US" altLang="ja-JP" sz="4900" spc="-53" dirty="0">
                <a:solidFill>
                  <a:srgbClr val="FFFFFF"/>
                </a:solidFill>
                <a:latin typeface="League Spartan"/>
              </a:endParaRPr>
            </a:p>
            <a:p>
              <a:pPr marL="0" lvl="0" indent="0" algn="ctr">
                <a:lnSpc>
                  <a:spcPts val="6468"/>
                </a:lnSpc>
                <a:spcBef>
                  <a:spcPct val="0"/>
                </a:spcBef>
              </a:pPr>
              <a:r>
                <a:rPr lang="ja-JP" altLang="en-US" sz="4900" spc="-53" dirty="0">
                  <a:solidFill>
                    <a:srgbClr val="FFFFFF"/>
                  </a:solidFill>
                  <a:latin typeface="League Spartan"/>
                </a:rPr>
                <a:t>神様があなたの働きを倍増されます。</a:t>
              </a:r>
              <a:r>
                <a:rPr lang="en-US" sz="4900" spc="-53" dirty="0">
                  <a:solidFill>
                    <a:srgbClr val="FFFFFF"/>
                  </a:solidFill>
                  <a:latin typeface="League Spartan"/>
                </a:rPr>
                <a:t>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92938" y="3777238"/>
              <a:ext cx="18066179" cy="51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9702" y="1484724"/>
            <a:ext cx="14888596" cy="165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en-US" sz="5600" dirty="0">
                <a:solidFill>
                  <a:srgbClr val="231F1D"/>
                </a:solidFill>
                <a:latin typeface="League Spartan Bold"/>
              </a:rPr>
              <a:t>IDENITFY YOUR AUDIENCE</a:t>
            </a:r>
          </a:p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ja-JP" altLang="en-US" sz="5600" dirty="0">
                <a:solidFill>
                  <a:srgbClr val="231F1D"/>
                </a:solidFill>
                <a:latin typeface="League Spartan Bold"/>
              </a:rPr>
              <a:t>視聴者を特定する</a:t>
            </a:r>
            <a:endParaRPr lang="en-US" sz="5600" dirty="0">
              <a:solidFill>
                <a:srgbClr val="231F1D"/>
              </a:solidFill>
              <a:latin typeface="League Spartan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343275"/>
            <a:ext cx="18288000" cy="3600450"/>
            <a:chOff x="0" y="0"/>
            <a:chExt cx="24384000" cy="48006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5604" b="5604"/>
            <a:stretch>
              <a:fillRect/>
            </a:stretch>
          </p:blipFill>
          <p:spPr>
            <a:xfrm>
              <a:off x="0" y="0"/>
              <a:ext cx="8102600" cy="48006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5604" b="5604"/>
            <a:stretch>
              <a:fillRect/>
            </a:stretch>
          </p:blipFill>
          <p:spPr>
            <a:xfrm>
              <a:off x="8140700" y="0"/>
              <a:ext cx="8102600" cy="48006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5604" b="5604"/>
            <a:stretch>
              <a:fillRect/>
            </a:stretch>
          </p:blipFill>
          <p:spPr>
            <a:xfrm>
              <a:off x="16281400" y="0"/>
              <a:ext cx="8102600" cy="48006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894631" y="7628306"/>
            <a:ext cx="13102084" cy="225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dirty="0">
                <a:solidFill>
                  <a:srgbClr val="231F1D"/>
                </a:solidFill>
                <a:latin typeface="Open Sans"/>
              </a:rPr>
              <a:t>All content does not appeal to all audiences equally.</a:t>
            </a:r>
          </a:p>
          <a:p>
            <a:pPr algn="ctr">
              <a:lnSpc>
                <a:spcPts val="6020"/>
              </a:lnSpc>
            </a:pPr>
            <a:r>
              <a:rPr lang="ja-JP" altLang="en-US" sz="4300" dirty="0">
                <a:solidFill>
                  <a:srgbClr val="231F1D"/>
                </a:solidFill>
                <a:latin typeface="Open Sans"/>
              </a:rPr>
              <a:t>すべてのコンテンツはすべての視聴者に等しく届かない</a:t>
            </a:r>
            <a:endParaRPr lang="en-US" sz="4300" dirty="0">
              <a:solidFill>
                <a:srgbClr val="231F1D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" r="6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9480" y="2306713"/>
            <a:ext cx="15789041" cy="4550423"/>
            <a:chOff x="0" y="-47625"/>
            <a:chExt cx="21052054" cy="6067230"/>
          </a:xfrm>
        </p:grpSpPr>
        <p:sp>
          <p:nvSpPr>
            <p:cNvPr id="4" name="TextBox 4"/>
            <p:cNvSpPr txBox="1"/>
            <p:nvPr/>
          </p:nvSpPr>
          <p:spPr>
            <a:xfrm>
              <a:off x="1519827" y="-47625"/>
              <a:ext cx="18012402" cy="546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spc="216" dirty="0">
                  <a:solidFill>
                    <a:srgbClr val="FFFFFF"/>
                  </a:solidFill>
                  <a:latin typeface="HK Grotesk Medium Bold"/>
                </a:rPr>
                <a:t>AUDIENCE</a:t>
              </a:r>
              <a:r>
                <a:rPr lang="ja-JP" altLang="en-US" sz="2400" spc="216" dirty="0">
                  <a:solidFill>
                    <a:srgbClr val="FFFFFF"/>
                  </a:solidFill>
                  <a:latin typeface="HK Grotesk Medium Bold"/>
                </a:rPr>
                <a:t>　視聴者</a:t>
              </a:r>
              <a:endParaRPr lang="en-US" sz="2400" spc="216" dirty="0">
                <a:solidFill>
                  <a:srgbClr val="FFFFFF"/>
                </a:solidFill>
                <a:latin typeface="HK Grotesk Medium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60982"/>
              <a:ext cx="21052054" cy="4958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08"/>
                </a:lnSpc>
              </a:pPr>
              <a:endParaRPr dirty="0"/>
            </a:p>
            <a:p>
              <a:pPr marL="0" lvl="0" indent="0" algn="ctr">
                <a:lnSpc>
                  <a:spcPts val="5808"/>
                </a:lnSpc>
                <a:spcBef>
                  <a:spcPct val="0"/>
                </a:spcBef>
              </a:pPr>
              <a:r>
                <a:rPr lang="en-US" sz="4400" spc="-48" dirty="0">
                  <a:solidFill>
                    <a:srgbClr val="FFFFFF"/>
                  </a:solidFill>
                  <a:latin typeface="League Spartan"/>
                </a:rPr>
                <a:t>Dream big but aim small. Identify your audience and target them with great precision and intention. </a:t>
              </a:r>
            </a:p>
            <a:p>
              <a:pPr marL="0" lvl="0" indent="0" algn="ctr">
                <a:lnSpc>
                  <a:spcPts val="5808"/>
                </a:lnSpc>
                <a:spcBef>
                  <a:spcPct val="0"/>
                </a:spcBef>
              </a:pPr>
              <a:r>
                <a:rPr lang="ja-JP" altLang="en-US" sz="4400" spc="-48" dirty="0">
                  <a:solidFill>
                    <a:srgbClr val="FFFFFF"/>
                  </a:solidFill>
                  <a:latin typeface="League Spartan"/>
                </a:rPr>
                <a:t>大きく描き、小さく絞る。</a:t>
              </a:r>
              <a:endParaRPr lang="en-US" altLang="ja-JP" sz="4400" spc="-48" dirty="0">
                <a:solidFill>
                  <a:srgbClr val="FFFFFF"/>
                </a:solidFill>
                <a:latin typeface="League Spartan"/>
              </a:endParaRPr>
            </a:p>
            <a:p>
              <a:pPr marL="0" lvl="0" indent="0" algn="ctr">
                <a:lnSpc>
                  <a:spcPts val="5808"/>
                </a:lnSpc>
                <a:spcBef>
                  <a:spcPct val="0"/>
                </a:spcBef>
              </a:pPr>
              <a:r>
                <a:rPr lang="ja-JP" altLang="en-US" sz="4400" spc="-48" dirty="0">
                  <a:solidFill>
                    <a:srgbClr val="FFFFFF"/>
                  </a:solidFill>
                  <a:latin typeface="League Spartan"/>
                </a:rPr>
                <a:t>視聴者を特定し、精密かつ正確に狙う</a:t>
              </a:r>
              <a:endParaRPr lang="en-US" sz="4400" spc="-48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492938" y="4536697"/>
              <a:ext cx="18066179" cy="51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667</Words>
  <Application>Microsoft Office PowerPoint</Application>
  <PresentationFormat>ユーザー設定</PresentationFormat>
  <Paragraphs>129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2" baseType="lpstr">
      <vt:lpstr>League Spartan Bold</vt:lpstr>
      <vt:lpstr>HK Grotesk Medium Bold</vt:lpstr>
      <vt:lpstr>Gothic A1 Medium Bold</vt:lpstr>
      <vt:lpstr>Gothic A1 Light</vt:lpstr>
      <vt:lpstr>Arial</vt:lpstr>
      <vt:lpstr>Calibri</vt:lpstr>
      <vt:lpstr>Gothic A1 Medium</vt:lpstr>
      <vt:lpstr>League Spartan</vt:lpstr>
      <vt:lpstr>Arimo</vt:lpstr>
      <vt:lpstr>Open Sans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video production</dc:title>
  <cp:lastModifiedBy>谷口 昇人</cp:lastModifiedBy>
  <cp:revision>5</cp:revision>
  <dcterms:created xsi:type="dcterms:W3CDTF">2006-08-16T00:00:00Z</dcterms:created>
  <dcterms:modified xsi:type="dcterms:W3CDTF">2022-02-09T02:26:58Z</dcterms:modified>
  <dc:identifier>DAE2C9bQz0w</dc:identifier>
</cp:coreProperties>
</file>