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</p:sldIdLst>
  <p:sldSz cx="18288000" cy="10287000"/>
  <p:notesSz cx="6858000" cy="9144000"/>
  <p:embeddedFontLst>
    <p:embeddedFont>
      <p:font typeface="Gothic A1 Light" panose="020B0600070205080204" charset="-127"/>
      <p:regular r:id="rId67"/>
    </p:embeddedFont>
    <p:embeddedFont>
      <p:font typeface="Gothic A1 Medium" panose="020B0600070205080204" charset="-127"/>
      <p:regular r:id="rId68"/>
    </p:embeddedFont>
    <p:embeddedFont>
      <p:font typeface="Gothic A1 Medium Bold" panose="020B0600070205080204" charset="-127"/>
      <p:regular r:id="rId69"/>
    </p:embeddedFont>
    <p:embeddedFont>
      <p:font typeface="Archivo Black" panose="020B0600070205080204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lear Sans Regular" panose="020B0600070205080204" charset="0"/>
      <p:regular r:id="rId75"/>
    </p:embeddedFont>
    <p:embeddedFont>
      <p:font typeface="Clear Sans Regular Bold" panose="020B0600070205080204" charset="0"/>
      <p:regular r:id="rId76"/>
    </p:embeddedFont>
    <p:embeddedFont>
      <p:font typeface="Clear Sans Regular Bold Italics" panose="020B0600070205080204" charset="0"/>
      <p:regular r:id="rId77"/>
    </p:embeddedFont>
    <p:embeddedFont>
      <p:font typeface="HK Grotesk Medium Bold" panose="020B0600070205080204" charset="0"/>
      <p:regular r:id="rId78"/>
    </p:embeddedFont>
    <p:embeddedFont>
      <p:font typeface="League Spartan" panose="020B0600070205080204" charset="0"/>
      <p:regular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22" autoAdjust="0"/>
  </p:normalViewPr>
  <p:slideViewPr>
    <p:cSldViewPr>
      <p:cViewPr varScale="1">
        <p:scale>
          <a:sx n="67" d="100"/>
          <a:sy n="67" d="100"/>
        </p:scale>
        <p:origin x="3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971" b="11971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9" y="4209732"/>
            <a:ext cx="15085731" cy="3053657"/>
            <a:chOff x="0" y="-76200"/>
            <a:chExt cx="20114308" cy="4071543"/>
          </a:xfrm>
        </p:grpSpPr>
        <p:sp>
          <p:nvSpPr>
            <p:cNvPr id="4" name="TextBox 4"/>
            <p:cNvSpPr txBox="1"/>
            <p:nvPr/>
          </p:nvSpPr>
          <p:spPr>
            <a:xfrm>
              <a:off x="0" y="-76200"/>
              <a:ext cx="20114308" cy="1399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FFFFFF"/>
                  </a:solidFill>
                  <a:latin typeface="League Spartan"/>
                </a:rPr>
                <a:t>PRODUCTION VALUE</a:t>
              </a:r>
              <a:r>
                <a:rPr lang="ja-JP" altLang="en-US" sz="6400" spc="447" dirty="0">
                  <a:solidFill>
                    <a:srgbClr val="FFFFFF"/>
                  </a:solidFill>
                  <a:latin typeface="League Spartan"/>
                </a:rPr>
                <a:t>　制作価値観</a:t>
              </a:r>
              <a:endParaRPr lang="en-US" sz="6400" spc="447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20800" y="1722840"/>
              <a:ext cx="16454217" cy="227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19"/>
                </a:lnSpc>
                <a:spcBef>
                  <a:spcPct val="0"/>
                </a:spcBef>
              </a:pPr>
              <a:r>
                <a:rPr lang="en-US" sz="3299" spc="659" dirty="0">
                  <a:solidFill>
                    <a:srgbClr val="5CE1E6"/>
                  </a:solidFill>
                  <a:latin typeface="Gothic A1 Medium"/>
                </a:rPr>
                <a:t>GOOD PRODUCTION VALUE IS FILM MAKING PROFESSIONALISM.</a:t>
              </a:r>
            </a:p>
            <a:p>
              <a:pPr marL="0" lvl="0" indent="0" algn="ctr">
                <a:lnSpc>
                  <a:spcPts val="4619"/>
                </a:lnSpc>
                <a:spcBef>
                  <a:spcPct val="0"/>
                </a:spcBef>
              </a:pPr>
              <a:r>
                <a:rPr lang="ja-JP" altLang="en-US" sz="3299" spc="659" dirty="0">
                  <a:solidFill>
                    <a:srgbClr val="5CE1E6"/>
                  </a:solidFill>
                  <a:latin typeface="Gothic A1 Medium"/>
                </a:rPr>
                <a:t>良い制作価値は映画製作プロ意識である</a:t>
              </a:r>
              <a:endParaRPr lang="en-US" sz="3299" spc="659" dirty="0">
                <a:solidFill>
                  <a:srgbClr val="5CE1E6"/>
                </a:solidFill>
                <a:latin typeface="Gothic A1 Medium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3150" y="2722906"/>
            <a:ext cx="13601700" cy="3709990"/>
            <a:chOff x="20595" y="-47625"/>
            <a:chExt cx="18135600" cy="4946654"/>
          </a:xfrm>
        </p:grpSpPr>
        <p:sp>
          <p:nvSpPr>
            <p:cNvPr id="4" name="AutoShape 4"/>
            <p:cNvSpPr/>
            <p:nvPr/>
          </p:nvSpPr>
          <p:spPr>
            <a:xfrm>
              <a:off x="20595" y="319755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595" y="1581881"/>
              <a:ext cx="18135600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41"/>
                </a:lnSpc>
              </a:pPr>
              <a:r>
                <a:rPr lang="en-US" sz="7379" spc="516" dirty="0">
                  <a:solidFill>
                    <a:srgbClr val="FFFFFF"/>
                  </a:solidFill>
                  <a:latin typeface="League Spartan"/>
                </a:rPr>
                <a:t>USE PROPS</a:t>
              </a:r>
            </a:p>
            <a:p>
              <a:pPr algn="ctr">
                <a:lnSpc>
                  <a:spcPts val="9741"/>
                </a:lnSpc>
              </a:pPr>
              <a:r>
                <a:rPr lang="ja-JP" altLang="en-US" sz="7379" spc="516" dirty="0">
                  <a:solidFill>
                    <a:srgbClr val="FFFFFF"/>
                  </a:solidFill>
                  <a:latin typeface="League Spartan"/>
                </a:rPr>
                <a:t>小道具を使う</a:t>
              </a:r>
              <a:endParaRPr lang="en-US" sz="7379" spc="516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99338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722554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06756" y="2722906"/>
            <a:ext cx="13638094" cy="3703271"/>
            <a:chOff x="-27931" y="-47625"/>
            <a:chExt cx="18184126" cy="4937696"/>
          </a:xfrm>
        </p:grpSpPr>
        <p:sp>
          <p:nvSpPr>
            <p:cNvPr id="4" name="AutoShape 4"/>
            <p:cNvSpPr/>
            <p:nvPr/>
          </p:nvSpPr>
          <p:spPr>
            <a:xfrm>
              <a:off x="20595" y="319755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7931" y="1572923"/>
              <a:ext cx="18135600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41"/>
                </a:lnSpc>
              </a:pPr>
              <a:r>
                <a:rPr lang="en-US" sz="7379" spc="516" dirty="0">
                  <a:solidFill>
                    <a:srgbClr val="FFFFFF"/>
                  </a:solidFill>
                  <a:latin typeface="League Spartan"/>
                </a:rPr>
                <a:t>CLEAN AUDIO</a:t>
              </a:r>
            </a:p>
            <a:p>
              <a:pPr algn="ctr">
                <a:lnSpc>
                  <a:spcPts val="9741"/>
                </a:lnSpc>
              </a:pPr>
              <a:r>
                <a:rPr lang="ja-JP" altLang="en-US" sz="7379" spc="516" dirty="0">
                  <a:solidFill>
                    <a:srgbClr val="FFFFFF"/>
                  </a:solidFill>
                  <a:latin typeface="League Spartan"/>
                </a:rPr>
                <a:t>良い音</a:t>
              </a:r>
              <a:endParaRPr lang="en-US" sz="7379" spc="516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99338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714656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3150" y="2722906"/>
            <a:ext cx="13601700" cy="3664523"/>
            <a:chOff x="20595" y="-47625"/>
            <a:chExt cx="18135600" cy="4886032"/>
          </a:xfrm>
        </p:grpSpPr>
        <p:sp>
          <p:nvSpPr>
            <p:cNvPr id="4" name="AutoShape 4"/>
            <p:cNvSpPr/>
            <p:nvPr/>
          </p:nvSpPr>
          <p:spPr>
            <a:xfrm>
              <a:off x="20595" y="319755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595" y="1521259"/>
              <a:ext cx="18135600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41"/>
                </a:lnSpc>
              </a:pPr>
              <a:r>
                <a:rPr lang="en-US" sz="7379" spc="516" dirty="0">
                  <a:solidFill>
                    <a:srgbClr val="FFFFFF"/>
                  </a:solidFill>
                  <a:latin typeface="League Spartan"/>
                </a:rPr>
                <a:t>SHOOT SLOWMO</a:t>
              </a:r>
            </a:p>
            <a:p>
              <a:pPr algn="ctr">
                <a:lnSpc>
                  <a:spcPts val="9741"/>
                </a:lnSpc>
              </a:pPr>
              <a:r>
                <a:rPr lang="ja-JP" altLang="en-US" sz="7379" spc="516" dirty="0">
                  <a:solidFill>
                    <a:srgbClr val="FFFFFF"/>
                  </a:solidFill>
                  <a:latin typeface="League Spartan"/>
                </a:rPr>
                <a:t>スローモーションで撮る</a:t>
              </a:r>
              <a:endParaRPr lang="en-US" sz="7379" spc="516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99338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327704" y="6687979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699" y="1067448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7704" y="2722906"/>
            <a:ext cx="13617146" cy="3703272"/>
            <a:chOff x="0" y="-47625"/>
            <a:chExt cx="18156195" cy="4937696"/>
          </a:xfrm>
        </p:grpSpPr>
        <p:sp>
          <p:nvSpPr>
            <p:cNvPr id="4" name="AutoShape 4"/>
            <p:cNvSpPr/>
            <p:nvPr/>
          </p:nvSpPr>
          <p:spPr>
            <a:xfrm>
              <a:off x="20595" y="319755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72923"/>
              <a:ext cx="18135600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41"/>
                </a:lnSpc>
              </a:pPr>
              <a:r>
                <a:rPr lang="en-US" sz="7379" spc="516" dirty="0">
                  <a:solidFill>
                    <a:srgbClr val="FFFFFF"/>
                  </a:solidFill>
                  <a:latin typeface="League Spartan"/>
                </a:rPr>
                <a:t>GET THE RIGHT CAST</a:t>
              </a:r>
            </a:p>
            <a:p>
              <a:pPr algn="ctr">
                <a:lnSpc>
                  <a:spcPts val="9741"/>
                </a:lnSpc>
              </a:pPr>
              <a:r>
                <a:rPr lang="ja-JP" altLang="en-US" sz="7379" spc="516" dirty="0">
                  <a:solidFill>
                    <a:srgbClr val="FFFFFF"/>
                  </a:solidFill>
                  <a:latin typeface="League Spartan"/>
                </a:rPr>
                <a:t>正しいキャストを用いる</a:t>
              </a:r>
              <a:endParaRPr lang="en-US" sz="7379" spc="516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99338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896100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7704" y="2883117"/>
            <a:ext cx="13617146" cy="3099911"/>
            <a:chOff x="0" y="-47625"/>
            <a:chExt cx="18156195" cy="4133215"/>
          </a:xfrm>
        </p:grpSpPr>
        <p:sp>
          <p:nvSpPr>
            <p:cNvPr id="4" name="AutoShape 4"/>
            <p:cNvSpPr/>
            <p:nvPr/>
          </p:nvSpPr>
          <p:spPr>
            <a:xfrm>
              <a:off x="20595" y="2770329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90388"/>
              <a:ext cx="18135600" cy="23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69"/>
                </a:lnSpc>
              </a:pPr>
              <a:r>
                <a:rPr lang="en-US" sz="5279" spc="369" dirty="0">
                  <a:solidFill>
                    <a:srgbClr val="FFFFFF"/>
                  </a:solidFill>
                  <a:latin typeface="League Spartan"/>
                </a:rPr>
                <a:t>MAKE THE RIGHT VIDEO PROJECT</a:t>
              </a:r>
            </a:p>
            <a:p>
              <a:pPr algn="ctr">
                <a:lnSpc>
                  <a:spcPts val="6969"/>
                </a:lnSpc>
              </a:pPr>
              <a:r>
                <a:rPr lang="ja-JP" altLang="en-US" sz="5279" spc="369" dirty="0">
                  <a:solidFill>
                    <a:srgbClr val="FFFFFF"/>
                  </a:solidFill>
                  <a:latin typeface="League Spartan"/>
                </a:rPr>
                <a:t>ふさわしい制作プロジェクトを考える</a:t>
              </a:r>
              <a:endParaRPr lang="en-US" sz="5279" spc="369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566160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357487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13254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7704" y="2883117"/>
            <a:ext cx="13617146" cy="3099911"/>
            <a:chOff x="0" y="-47625"/>
            <a:chExt cx="18156195" cy="4133215"/>
          </a:xfrm>
        </p:grpSpPr>
        <p:sp>
          <p:nvSpPr>
            <p:cNvPr id="4" name="AutoShape 4"/>
            <p:cNvSpPr/>
            <p:nvPr/>
          </p:nvSpPr>
          <p:spPr>
            <a:xfrm>
              <a:off x="20595" y="2770329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51394"/>
              <a:ext cx="18135600" cy="23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69"/>
                </a:lnSpc>
              </a:pPr>
              <a:r>
                <a:rPr lang="en-US" sz="5279" spc="369" dirty="0">
                  <a:solidFill>
                    <a:srgbClr val="FFFFFF"/>
                  </a:solidFill>
                  <a:latin typeface="League Spartan"/>
                </a:rPr>
                <a:t>USE THE RIGHT FRAME RATE</a:t>
              </a:r>
            </a:p>
            <a:p>
              <a:pPr algn="ctr">
                <a:lnSpc>
                  <a:spcPts val="6969"/>
                </a:lnSpc>
              </a:pPr>
              <a:r>
                <a:rPr lang="ja-JP" altLang="en-US" sz="5279" spc="369" dirty="0">
                  <a:solidFill>
                    <a:srgbClr val="FFFFFF"/>
                  </a:solidFill>
                  <a:latin typeface="League Spartan"/>
                </a:rPr>
                <a:t>正しいフレームレートを使う</a:t>
              </a:r>
              <a:endParaRPr lang="en-US" sz="5279" spc="369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566160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42514" y="5936238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2264" y="872172"/>
            <a:ext cx="13903473" cy="189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38B6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ADDING PRODUCTION VALUE TO OUR VIDEO PROJECT WITHOUT SPENDING TOO MUCH.</a:t>
            </a:r>
          </a:p>
          <a:p>
            <a:pPr marL="0" marR="0" lvl="0" indent="0" algn="ctr" defTabSz="914400" rtl="0" eaLnBrk="1" fontAlgn="auto" latinLnBrk="0" hangingPunct="1">
              <a:lnSpc>
                <a:spcPts val="49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38B6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掛け過ぎずに、制作価値を映像制作に加える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38B6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742603" y="4830810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Use Props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小道具を使う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42017" y="3387032"/>
            <a:ext cx="6353720" cy="150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Shoot in Interesting Locations</a:t>
            </a:r>
          </a:p>
          <a:p>
            <a:pPr marL="0" marR="0" lvl="0" indent="0" algn="l" defTabSz="91440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40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興味深い場所で撮影する</a:t>
            </a:r>
            <a:endParaRPr kumimoji="0" lang="en-US" sz="34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60703" y="4606973"/>
            <a:ext cx="5070195" cy="13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Know the Best Angles to Shoot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良い角度を知る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60117" y="3555951"/>
            <a:ext cx="6526683" cy="927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Don‘t Be Lazy</a:t>
            </a: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ja-JP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めんどくさがらない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42017" y="7505700"/>
            <a:ext cx="5070195" cy="18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Make the Right Video Project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ふさわしい制作プロジェクトを</a:t>
            </a:r>
            <a:endParaRPr kumimoji="0" lang="en-US" altLang="ja-JP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考える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42017" y="6054531"/>
            <a:ext cx="6353720" cy="138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Shoot </a:t>
            </a:r>
            <a:r>
              <a:rPr kumimoji="0" lang="en-US" sz="310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Slowmo</a:t>
            </a:r>
            <a:r>
              <a:rPr kumimoji="0" lang="en-US" sz="310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/ High Frame Rate</a:t>
            </a:r>
          </a:p>
          <a:p>
            <a:pPr marL="0" marR="0" lvl="0" indent="0" algn="l" defTabSz="914400" rtl="0" eaLnBrk="1" fontAlgn="auto" latinLnBrk="0" hangingPunct="1">
              <a:lnSpc>
                <a:spcPts val="35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10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スローモーションやハイフレームレート</a:t>
            </a:r>
            <a:endParaRPr kumimoji="0" lang="en-US" sz="310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60117" y="7281108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Get the Right Cast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合ったキャストをそろえる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0117" y="6174873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Record Proper Audio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良い音を撮る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92264" y="8183793"/>
            <a:ext cx="5070195" cy="13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Use the Proper Frame Rate</a:t>
            </a:r>
          </a:p>
          <a:p>
            <a:pPr marL="0" marR="0" lvl="0" indent="0" algn="just" defTabSz="914400" rtl="0" eaLnBrk="1" fontAlgn="auto" latinLnBrk="0" hangingPunct="1">
              <a:lnSpc>
                <a:spcPts val="35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0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良いフレームレートを使う</a:t>
            </a:r>
            <a:endParaRPr kumimoji="0" lang="en-US" sz="30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8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076" r="2890" b="100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9479" y="1866900"/>
            <a:ext cx="15789041" cy="9434912"/>
            <a:chOff x="0" y="-47625"/>
            <a:chExt cx="21052054" cy="12579881"/>
          </a:xfrm>
        </p:grpSpPr>
        <p:sp>
          <p:nvSpPr>
            <p:cNvPr id="4" name="TextBox 4"/>
            <p:cNvSpPr txBox="1"/>
            <p:nvPr/>
          </p:nvSpPr>
          <p:spPr>
            <a:xfrm>
              <a:off x="1519826" y="-47625"/>
              <a:ext cx="18012402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216">
                  <a:solidFill>
                    <a:srgbClr val="FFFFFF"/>
                  </a:solidFill>
                  <a:latin typeface="HK Grotesk Medium Bold"/>
                </a:rPr>
                <a:t>REMEMBER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41932"/>
              <a:ext cx="21052054" cy="11490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47"/>
                </a:lnSpc>
              </a:pPr>
              <a:r>
                <a:rPr lang="en-US" sz="6399" spc="-70" dirty="0">
                  <a:solidFill>
                    <a:srgbClr val="FFFFFF"/>
                  </a:solidFill>
                  <a:latin typeface="League Spartan"/>
                </a:rPr>
                <a:t>“The depth of your story and the quality of your video, audio and shot selection impacts the ability to communicate your message.”</a:t>
              </a:r>
            </a:p>
            <a:p>
              <a:pPr algn="ctr">
                <a:lnSpc>
                  <a:spcPts val="8447"/>
                </a:lnSpc>
              </a:pPr>
              <a:r>
                <a:rPr lang="ja-JP" altLang="en-US" sz="6399" spc="-70" dirty="0">
                  <a:solidFill>
                    <a:srgbClr val="FFFFFF"/>
                  </a:solidFill>
                  <a:latin typeface="League Spartan"/>
                </a:rPr>
                <a:t>脚本の深さ、ビデオのクオリティー</a:t>
              </a:r>
              <a:endParaRPr lang="en-US" altLang="ja-JP" sz="6399" spc="-70" dirty="0">
                <a:solidFill>
                  <a:srgbClr val="FFFFFF"/>
                </a:solidFill>
                <a:latin typeface="League Spartan"/>
              </a:endParaRPr>
            </a:p>
            <a:p>
              <a:pPr algn="ctr">
                <a:lnSpc>
                  <a:spcPts val="8447"/>
                </a:lnSpc>
              </a:pPr>
              <a:r>
                <a:rPr lang="ja-JP" altLang="en-US" sz="6399" spc="-70" dirty="0">
                  <a:solidFill>
                    <a:srgbClr val="FFFFFF"/>
                  </a:solidFill>
                  <a:latin typeface="League Spartan"/>
                </a:rPr>
                <a:t>音楽、撮影現場選びがあなたの</a:t>
              </a:r>
              <a:endParaRPr lang="en-US" altLang="ja-JP" sz="6399" spc="-70" dirty="0">
                <a:solidFill>
                  <a:srgbClr val="FFFFFF"/>
                </a:solidFill>
                <a:latin typeface="League Spartan"/>
              </a:endParaRPr>
            </a:p>
            <a:p>
              <a:pPr algn="ctr">
                <a:lnSpc>
                  <a:spcPts val="8447"/>
                </a:lnSpc>
              </a:pPr>
              <a:r>
                <a:rPr lang="ja-JP" altLang="en-US" sz="6399" spc="-70" dirty="0">
                  <a:solidFill>
                    <a:srgbClr val="FFFFFF"/>
                  </a:solidFill>
                  <a:latin typeface="League Spartan"/>
                </a:rPr>
                <a:t>メッセージをより効果的に伝える</a:t>
              </a:r>
              <a:endParaRPr lang="en-US" sz="6399" spc="-70" dirty="0">
                <a:solidFill>
                  <a:srgbClr val="FFFFFF"/>
                </a:solidFill>
                <a:latin typeface="League Spartan"/>
              </a:endParaRPr>
            </a:p>
            <a:p>
              <a:pPr marL="0" lvl="0" indent="0" algn="ctr">
                <a:lnSpc>
                  <a:spcPts val="8448"/>
                </a:lnSpc>
                <a:spcBef>
                  <a:spcPct val="0"/>
                </a:spcBef>
              </a:pPr>
              <a:endParaRPr lang="en-US" sz="6399" spc="-70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05" t="4702" b="47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786995" y="1119127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3094644" y="1212761"/>
            <a:ext cx="12098711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4512945"/>
            <a:ext cx="12901716" cy="262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30"/>
              </a:lnSpc>
            </a:pPr>
            <a:r>
              <a:rPr lang="en-US" sz="9300" dirty="0">
                <a:solidFill>
                  <a:srgbClr val="FFFFFF"/>
                </a:solidFill>
                <a:latin typeface="Archivo Black"/>
              </a:rPr>
              <a:t>COMPOSITION 101</a:t>
            </a:r>
          </a:p>
          <a:p>
            <a:pPr>
              <a:lnSpc>
                <a:spcPts val="10230"/>
              </a:lnSpc>
            </a:pPr>
            <a:r>
              <a:rPr lang="ja-JP" altLang="en-US" sz="9300" dirty="0">
                <a:solidFill>
                  <a:srgbClr val="FFFFFF"/>
                </a:solidFill>
                <a:latin typeface="Archivo Black"/>
              </a:rPr>
              <a:t>　　　　構図</a:t>
            </a:r>
            <a:endParaRPr lang="en-US" sz="9300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8823503"/>
            <a:ext cx="5169322" cy="43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Clear Sans Regular"/>
              </a:rPr>
              <a:t>AP MEDIA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62025"/>
            <a:ext cx="717958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971" b="11971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9" y="2954146"/>
            <a:ext cx="14321863" cy="5773591"/>
            <a:chOff x="0" y="-76200"/>
            <a:chExt cx="19095817" cy="76981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76200"/>
              <a:ext cx="19095817" cy="1399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FFFFFF"/>
                  </a:solidFill>
                  <a:latin typeface="League Spartan"/>
                </a:rPr>
                <a:t>PRODUCTION VALUE</a:t>
              </a:r>
              <a:r>
                <a:rPr lang="ja-JP" altLang="en-US" sz="6400" spc="447" dirty="0">
                  <a:solidFill>
                    <a:srgbClr val="FFFFFF"/>
                  </a:solidFill>
                  <a:latin typeface="League Spartan"/>
                </a:rPr>
                <a:t>　制作価値</a:t>
              </a:r>
              <a:endParaRPr lang="en-US" sz="6400" spc="447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20800" y="1684740"/>
              <a:ext cx="16454217" cy="5937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spc="839" dirty="0">
                  <a:solidFill>
                    <a:srgbClr val="5CE1E6"/>
                  </a:solidFill>
                  <a:latin typeface="Gothic A1 Medium Bold"/>
                </a:rPr>
                <a:t>MAKE YOUR NO-CREW, NO-BUDGET PRODUCTION LOOK MORE LIKE A BIG-CREW, BIG-BUDGET PRODUCTION</a:t>
              </a:r>
            </a:p>
            <a:p>
              <a:pPr marL="0" lvl="0" indent="0" algn="ctr">
                <a:lnSpc>
                  <a:spcPts val="5879"/>
                </a:lnSpc>
                <a:spcBef>
                  <a:spcPct val="0"/>
                </a:spcBef>
              </a:pPr>
              <a:r>
                <a:rPr lang="ja-JP" altLang="en-US" sz="4199" spc="839" dirty="0">
                  <a:solidFill>
                    <a:srgbClr val="5CE1E6"/>
                  </a:solidFill>
                  <a:latin typeface="Gothic A1 Medium Bold"/>
                </a:rPr>
                <a:t>人も予算もない制作を人も予算も</a:t>
              </a:r>
              <a:endParaRPr lang="en-US" altLang="ja-JP" sz="4199" spc="839" dirty="0">
                <a:solidFill>
                  <a:srgbClr val="5CE1E6"/>
                </a:solidFill>
                <a:latin typeface="Gothic A1 Medium Bold"/>
              </a:endParaRPr>
            </a:p>
            <a:p>
              <a:pPr marL="0" lvl="0" indent="0" algn="ctr">
                <a:lnSpc>
                  <a:spcPts val="5879"/>
                </a:lnSpc>
                <a:spcBef>
                  <a:spcPct val="0"/>
                </a:spcBef>
              </a:pPr>
              <a:r>
                <a:rPr lang="ja-JP" altLang="en-US" sz="4199" spc="839" dirty="0">
                  <a:solidFill>
                    <a:srgbClr val="5CE1E6"/>
                  </a:solidFill>
                  <a:latin typeface="Gothic A1 Medium Bold"/>
                </a:rPr>
                <a:t>あふれる制作と見せる</a:t>
              </a:r>
              <a:endParaRPr lang="en-US" sz="4199" spc="839" dirty="0">
                <a:solidFill>
                  <a:srgbClr val="5CE1E6"/>
                </a:solidFill>
                <a:latin typeface="Gothic A1 Medium Bold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26"/>
          <a:stretch>
            <a:fillRect/>
          </a:stretch>
        </p:blipFill>
        <p:spPr>
          <a:xfrm>
            <a:off x="-27247" y="0"/>
            <a:ext cx="18315247" cy="102584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29" r="2995" b="1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88930" y="8371299"/>
            <a:ext cx="870370" cy="8870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88930" y="8371299"/>
            <a:ext cx="870370" cy="8870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9" r="4776" b="4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71" t="12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56"/>
          <a:stretch>
            <a:fillRect/>
          </a:stretch>
        </p:blipFill>
        <p:spPr>
          <a:xfrm>
            <a:off x="-456682" y="0"/>
            <a:ext cx="18744682" cy="101794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032" b="1196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845" t="32728" r="5612" b="761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74000" y="206666"/>
            <a:ext cx="13159051" cy="98736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404625" y="7881942"/>
            <a:ext cx="6866650" cy="116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55"/>
              </a:lnSpc>
            </a:pPr>
            <a:r>
              <a:rPr lang="en-US" sz="3796" dirty="0">
                <a:solidFill>
                  <a:srgbClr val="FFFFFF"/>
                </a:solidFill>
                <a:latin typeface="Archivo Black"/>
              </a:rPr>
              <a:t>CUT-OFF LINES</a:t>
            </a:r>
          </a:p>
          <a:p>
            <a:pPr algn="r">
              <a:lnSpc>
                <a:spcPts val="4555"/>
              </a:lnSpc>
            </a:pPr>
            <a:r>
              <a:rPr lang="ja-JP" altLang="en-US" sz="3796" dirty="0">
                <a:solidFill>
                  <a:srgbClr val="FFFFFF"/>
                </a:solidFill>
                <a:latin typeface="Archivo Black"/>
              </a:rPr>
              <a:t>境界線</a:t>
            </a:r>
            <a:endParaRPr lang="en-US" sz="3796" dirty="0">
              <a:solidFill>
                <a:srgbClr val="FFFFFF"/>
              </a:solidFill>
              <a:latin typeface="Archiv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971" b="11971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83069" y="3457259"/>
            <a:ext cx="14321863" cy="405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000" spc="420" dirty="0">
                <a:solidFill>
                  <a:srgbClr val="FFFFFF"/>
                </a:solidFill>
                <a:latin typeface="League Spartan"/>
              </a:rPr>
              <a:t>LACK OF BUDGET</a:t>
            </a:r>
            <a:r>
              <a:rPr lang="ja-JP" altLang="en-US" sz="6000" spc="420" dirty="0">
                <a:solidFill>
                  <a:srgbClr val="FFFFFF"/>
                </a:solidFill>
                <a:latin typeface="League Spartan"/>
              </a:rPr>
              <a:t>　予算がない</a:t>
            </a:r>
            <a:endParaRPr lang="en-US" sz="6000" spc="420" dirty="0">
              <a:solidFill>
                <a:srgbClr val="FFFFFF"/>
              </a:solidFill>
              <a:latin typeface="League Spartan"/>
            </a:endParaRPr>
          </a:p>
          <a:p>
            <a:pPr algn="ctr">
              <a:lnSpc>
                <a:spcPts val="7920"/>
              </a:lnSpc>
            </a:pPr>
            <a:r>
              <a:rPr lang="en-US" sz="6000" spc="420" dirty="0">
                <a:solidFill>
                  <a:srgbClr val="FFFFFF"/>
                </a:solidFill>
                <a:latin typeface="League Spartan"/>
              </a:rPr>
              <a:t>=</a:t>
            </a:r>
          </a:p>
          <a:p>
            <a:pPr marL="0" lvl="0" indent="0" algn="ctr">
              <a:lnSpc>
                <a:spcPts val="7920"/>
              </a:lnSpc>
            </a:pPr>
            <a:r>
              <a:rPr lang="en-US" sz="6000" spc="420" dirty="0">
                <a:solidFill>
                  <a:srgbClr val="FFFFFF"/>
                </a:solidFill>
                <a:latin typeface="League Spartan"/>
              </a:rPr>
              <a:t>CREATIVE VIDEO PROJECTS</a:t>
            </a:r>
          </a:p>
          <a:p>
            <a:pPr marL="0" lvl="0" indent="0" algn="ctr">
              <a:lnSpc>
                <a:spcPts val="7920"/>
              </a:lnSpc>
            </a:pPr>
            <a:r>
              <a:rPr lang="ja-JP" altLang="en-US" sz="6000" spc="420" dirty="0">
                <a:solidFill>
                  <a:srgbClr val="FFFFFF"/>
                </a:solidFill>
                <a:latin typeface="League Spartan"/>
              </a:rPr>
              <a:t>クリエイティブな映像制作</a:t>
            </a:r>
            <a:endParaRPr lang="en-US" sz="6000" spc="420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962025"/>
            <a:ext cx="521164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05877" y="3952255"/>
            <a:ext cx="7339741" cy="5120980"/>
            <a:chOff x="-191983" y="-877126"/>
            <a:chExt cx="9786323" cy="6827972"/>
          </a:xfrm>
        </p:grpSpPr>
        <p:sp>
          <p:nvSpPr>
            <p:cNvPr id="11" name="TextBox 11"/>
            <p:cNvSpPr txBox="1"/>
            <p:nvPr/>
          </p:nvSpPr>
          <p:spPr>
            <a:xfrm>
              <a:off x="64950" y="-877126"/>
              <a:ext cx="9529390" cy="6569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40"/>
                </a:lnSpc>
              </a:pPr>
              <a:r>
                <a:rPr lang="en-US" sz="4400" dirty="0">
                  <a:solidFill>
                    <a:srgbClr val="FFFFFF"/>
                  </a:solidFill>
                  <a:latin typeface="Archivo Black"/>
                </a:rPr>
                <a:t>THE GOAL OF EVERY STORY TELLER IS TO REACH THE INTIMATE OF THE VIEWER.</a:t>
              </a: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すべてのストーリーテラー</a:t>
              </a:r>
              <a:endParaRPr lang="en-US" altLang="ja-JP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（物語）の目標は、視聴者の</a:t>
              </a:r>
              <a:endParaRPr lang="en-US" altLang="ja-JP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内面に到達すること</a:t>
              </a:r>
              <a:endParaRPr lang="en-US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endParaRPr lang="en-US" sz="4400" dirty="0">
                <a:solidFill>
                  <a:srgbClr val="FFFFFF"/>
                </a:solidFill>
                <a:latin typeface="Archivo Black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91983" y="5210013"/>
              <a:ext cx="9529390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50"/>
                </a:lnSpc>
              </a:pPr>
              <a:r>
                <a:rPr lang="en-US" sz="3500" spc="-52" dirty="0">
                  <a:solidFill>
                    <a:srgbClr val="5CE1E6"/>
                  </a:solidFill>
                  <a:latin typeface="Clear Sans Regular Bold Italics"/>
                </a:rPr>
                <a:t>Proxemics</a:t>
              </a:r>
              <a:r>
                <a:rPr lang="ja-JP" altLang="en-US" sz="3500" spc="-52" dirty="0">
                  <a:solidFill>
                    <a:srgbClr val="5CE1E6"/>
                  </a:solidFill>
                  <a:latin typeface="Clear Sans Regular Bold Italics"/>
                </a:rPr>
                <a:t>　近接学</a:t>
              </a:r>
              <a:endParaRPr lang="en-US" sz="3500" spc="-52" dirty="0">
                <a:solidFill>
                  <a:srgbClr val="5CE1E6"/>
                </a:solidFill>
                <a:latin typeface="Clear Sans Regular Bold Italics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254" b="925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962025"/>
            <a:ext cx="521164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49864" y="4229100"/>
            <a:ext cx="7147042" cy="4927375"/>
            <a:chOff x="0" y="-2095068"/>
            <a:chExt cx="9529390" cy="656983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095068"/>
              <a:ext cx="9529390" cy="6569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40"/>
                </a:lnSpc>
              </a:pPr>
              <a:r>
                <a:rPr lang="en-US" sz="4400" dirty="0">
                  <a:solidFill>
                    <a:srgbClr val="FFFFFF"/>
                  </a:solidFill>
                  <a:latin typeface="Archivo Black"/>
                </a:rPr>
                <a:t>THE GOAL OF EVERY STORY TELLER IS TO REACH THE INTIMATE OF THE VIEWER.</a:t>
              </a: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すべてのストーリーテラー</a:t>
              </a:r>
              <a:endParaRPr lang="en-US" altLang="ja-JP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（物語）の目標は、視聴者の</a:t>
              </a:r>
              <a:endParaRPr lang="en-US" altLang="ja-JP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r>
                <a:rPr lang="ja-JP" altLang="en-US" sz="4400" dirty="0">
                  <a:solidFill>
                    <a:srgbClr val="FFFFFF"/>
                  </a:solidFill>
                  <a:latin typeface="Archivo Black"/>
                </a:rPr>
                <a:t>内面に到達すること</a:t>
              </a:r>
              <a:endParaRPr lang="en-US" altLang="ja-JP" sz="4400" dirty="0">
                <a:solidFill>
                  <a:srgbClr val="FFFFFF"/>
                </a:solidFill>
                <a:latin typeface="Archivo Black"/>
              </a:endParaRPr>
            </a:p>
            <a:p>
              <a:pPr algn="just">
                <a:lnSpc>
                  <a:spcPts val="4840"/>
                </a:lnSpc>
              </a:pPr>
              <a:endParaRPr lang="en-US" sz="4400" dirty="0">
                <a:solidFill>
                  <a:srgbClr val="FFFFFF"/>
                </a:solidFill>
                <a:latin typeface="Archivo Black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48480"/>
              <a:ext cx="9529390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50"/>
                </a:lnSpc>
              </a:pPr>
              <a:r>
                <a:rPr lang="en-US" sz="3500" spc="-52" dirty="0">
                  <a:solidFill>
                    <a:srgbClr val="5CE1E6"/>
                  </a:solidFill>
                  <a:latin typeface="Clear Sans Regular Bold Italics"/>
                </a:rPr>
                <a:t>Proxemics</a:t>
              </a:r>
              <a:r>
                <a:rPr lang="ja-JP" altLang="en-US" sz="3500" spc="-52" dirty="0">
                  <a:solidFill>
                    <a:srgbClr val="5CE1E6"/>
                  </a:solidFill>
                  <a:latin typeface="Clear Sans Regular Bold Italics"/>
                </a:rPr>
                <a:t>　近接学</a:t>
              </a:r>
              <a:endParaRPr lang="en-US" sz="3500" spc="-52" dirty="0">
                <a:solidFill>
                  <a:srgbClr val="5CE1E6"/>
                </a:solidFill>
                <a:latin typeface="Clear Sans Regular Bold Italics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786995" y="1119127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3094644" y="1212761"/>
            <a:ext cx="12098711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/>
          <p:cNvSpPr txBox="1"/>
          <p:nvPr/>
        </p:nvSpPr>
        <p:spPr>
          <a:xfrm>
            <a:off x="1028700" y="962025"/>
            <a:ext cx="717958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5645" y="3467771"/>
            <a:ext cx="12036710" cy="5645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Archivo Black"/>
              </a:rPr>
              <a:t>THREE PRIMARY ANGLES THAT CREATE EMOTION</a:t>
            </a:r>
          </a:p>
          <a:p>
            <a:pPr algn="ctr">
              <a:lnSpc>
                <a:spcPts val="8800"/>
              </a:lnSpc>
            </a:pPr>
            <a:r>
              <a:rPr lang="ja-JP" altLang="en-US" sz="8000" dirty="0">
                <a:solidFill>
                  <a:srgbClr val="FFFFFF"/>
                </a:solidFill>
                <a:latin typeface="Archivo Black"/>
              </a:rPr>
              <a:t>感情を生み出す</a:t>
            </a:r>
            <a:endParaRPr lang="en-US" altLang="ja-JP" sz="8000" dirty="0">
              <a:solidFill>
                <a:srgbClr val="FFFFFF"/>
              </a:solidFill>
              <a:latin typeface="Archivo Black"/>
            </a:endParaRPr>
          </a:p>
          <a:p>
            <a:pPr algn="ctr">
              <a:lnSpc>
                <a:spcPts val="8800"/>
              </a:lnSpc>
            </a:pPr>
            <a:r>
              <a:rPr lang="ja-JP" altLang="en-US" sz="8000" dirty="0">
                <a:solidFill>
                  <a:srgbClr val="FFFFFF"/>
                </a:solidFill>
                <a:latin typeface="Archivo Black"/>
              </a:rPr>
              <a:t>３つの主要なアングル</a:t>
            </a:r>
            <a:endParaRPr lang="en-US" sz="8000" dirty="0">
              <a:solidFill>
                <a:srgbClr val="FFFFFF"/>
              </a:solidFill>
              <a:latin typeface="Archivo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8321" y="3539210"/>
            <a:ext cx="10924501" cy="54781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56552" y="289056"/>
            <a:ext cx="12374896" cy="2809412"/>
            <a:chOff x="0" y="-1160910"/>
            <a:chExt cx="16499861" cy="374588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160910"/>
              <a:ext cx="16499861" cy="30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5CE1E6"/>
                  </a:solidFill>
                  <a:latin typeface="Archivo Black"/>
                </a:rPr>
                <a:t>NEUTRAL ANGLE</a:t>
              </a:r>
            </a:p>
            <a:p>
              <a:pPr algn="ctr">
                <a:lnSpc>
                  <a:spcPts val="8800"/>
                </a:lnSpc>
              </a:pPr>
              <a:r>
                <a:rPr lang="ja-JP" altLang="en-US" sz="8000" dirty="0">
                  <a:solidFill>
                    <a:srgbClr val="5CE1E6"/>
                  </a:solidFill>
                  <a:latin typeface="Archivo Black"/>
                </a:rPr>
                <a:t>ニュートラルなアングル</a:t>
              </a:r>
              <a:endParaRPr lang="en-US" sz="8000" dirty="0">
                <a:solidFill>
                  <a:srgbClr val="5CE1E6"/>
                </a:solidFill>
                <a:latin typeface="Archivo Black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44140"/>
              <a:ext cx="16499861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-52" dirty="0">
                  <a:solidFill>
                    <a:srgbClr val="FFFFFF"/>
                  </a:solidFill>
                  <a:latin typeface="Clear Sans Regular Bold"/>
                </a:rPr>
                <a:t>Eye Level</a:t>
              </a:r>
              <a:r>
                <a:rPr lang="ja-JP" altLang="en-US" sz="3500" spc="-52" dirty="0">
                  <a:solidFill>
                    <a:srgbClr val="FFFFFF"/>
                  </a:solidFill>
                  <a:latin typeface="Clear Sans Regular Bold"/>
                </a:rPr>
                <a:t>　目線</a:t>
              </a:r>
              <a:endParaRPr lang="en-US" sz="3500" spc="-52" dirty="0">
                <a:solidFill>
                  <a:srgbClr val="FFFFFF"/>
                </a:solidFill>
                <a:latin typeface="Clear Sans Regular Bold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6691"/>
          <a:stretch>
            <a:fillRect/>
          </a:stretch>
        </p:blipFill>
        <p:spPr>
          <a:xfrm>
            <a:off x="3970136" y="3339052"/>
            <a:ext cx="10786193" cy="629025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37218" y="419100"/>
            <a:ext cx="12394230" cy="2679368"/>
            <a:chOff x="-25779" y="-987517"/>
            <a:chExt cx="16525640" cy="3572490"/>
          </a:xfrm>
        </p:grpSpPr>
        <p:sp>
          <p:nvSpPr>
            <p:cNvPr id="10" name="TextBox 10"/>
            <p:cNvSpPr txBox="1"/>
            <p:nvPr/>
          </p:nvSpPr>
          <p:spPr>
            <a:xfrm>
              <a:off x="-25779" y="-987517"/>
              <a:ext cx="16499861" cy="30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5CE1E6"/>
                  </a:solidFill>
                  <a:latin typeface="Archivo Black"/>
                </a:rPr>
                <a:t>HERO ANGLE</a:t>
              </a:r>
            </a:p>
            <a:p>
              <a:pPr algn="ctr">
                <a:lnSpc>
                  <a:spcPts val="8800"/>
                </a:lnSpc>
              </a:pPr>
              <a:r>
                <a:rPr lang="ja-JP" altLang="en-US" sz="8000" dirty="0">
                  <a:solidFill>
                    <a:srgbClr val="5CE1E6"/>
                  </a:solidFill>
                  <a:latin typeface="Archivo Black"/>
                </a:rPr>
                <a:t>ヒーロー・アングル</a:t>
              </a:r>
              <a:endParaRPr lang="en-US" sz="8000" dirty="0">
                <a:solidFill>
                  <a:srgbClr val="5CE1E6"/>
                </a:solidFill>
                <a:latin typeface="Archivo Black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44140"/>
              <a:ext cx="16499861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-52" dirty="0">
                  <a:solidFill>
                    <a:srgbClr val="FFFFFF"/>
                  </a:solidFill>
                  <a:latin typeface="Clear Sans Regular Bold"/>
                </a:rPr>
                <a:t>Camera Low Looking Up</a:t>
              </a:r>
              <a:r>
                <a:rPr lang="ja-JP" altLang="en-US" sz="3500" spc="-52" dirty="0">
                  <a:solidFill>
                    <a:srgbClr val="FFFFFF"/>
                  </a:solidFill>
                  <a:latin typeface="Clear Sans Regular Bold"/>
                </a:rPr>
                <a:t>　カメラが下から上へ</a:t>
              </a:r>
              <a:endParaRPr lang="en-US" sz="3500" spc="-52" dirty="0">
                <a:solidFill>
                  <a:srgbClr val="FFFFFF"/>
                </a:solidFill>
                <a:latin typeface="Clear Sans Regular Bold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4225"/>
          <a:stretch>
            <a:fillRect/>
          </a:stretch>
        </p:blipFill>
        <p:spPr>
          <a:xfrm>
            <a:off x="3274177" y="3309960"/>
            <a:ext cx="11739646" cy="633159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819400" y="419100"/>
            <a:ext cx="12512048" cy="2679368"/>
            <a:chOff x="-182869" y="-987517"/>
            <a:chExt cx="16682730" cy="3572490"/>
          </a:xfrm>
        </p:grpSpPr>
        <p:sp>
          <p:nvSpPr>
            <p:cNvPr id="10" name="TextBox 10"/>
            <p:cNvSpPr txBox="1"/>
            <p:nvPr/>
          </p:nvSpPr>
          <p:spPr>
            <a:xfrm>
              <a:off x="-182869" y="-987517"/>
              <a:ext cx="16499861" cy="30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000" dirty="0">
                  <a:solidFill>
                    <a:srgbClr val="5CE1E6"/>
                  </a:solidFill>
                  <a:latin typeface="Archivo Black"/>
                </a:rPr>
                <a:t>VICTIM ANGLE</a:t>
              </a:r>
            </a:p>
            <a:p>
              <a:pPr algn="ctr">
                <a:lnSpc>
                  <a:spcPts val="8800"/>
                </a:lnSpc>
              </a:pPr>
              <a:r>
                <a:rPr lang="ja-JP" altLang="en-US" sz="8000" dirty="0">
                  <a:solidFill>
                    <a:srgbClr val="5CE1E6"/>
                  </a:solidFill>
                  <a:latin typeface="Archivo Black"/>
                </a:rPr>
                <a:t>被害者のアングル</a:t>
              </a:r>
              <a:endParaRPr lang="en-US" sz="8000" dirty="0">
                <a:solidFill>
                  <a:srgbClr val="5CE1E6"/>
                </a:solidFill>
                <a:latin typeface="Archivo Black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44140"/>
              <a:ext cx="16499861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en-US" sz="3500" spc="-52" dirty="0">
                  <a:solidFill>
                    <a:srgbClr val="FFFFFF"/>
                  </a:solidFill>
                  <a:latin typeface="Clear Sans Regular Bold"/>
                </a:rPr>
                <a:t>Camera High Looking Down</a:t>
              </a:r>
              <a:r>
                <a:rPr lang="ja-JP" altLang="en-US" sz="3500" spc="-52" dirty="0">
                  <a:solidFill>
                    <a:srgbClr val="FFFFFF"/>
                  </a:solidFill>
                  <a:latin typeface="Clear Sans Regular Bold"/>
                </a:rPr>
                <a:t>　カメラは高いところから下へ</a:t>
              </a:r>
              <a:endParaRPr lang="en-US" sz="3500" spc="-52" dirty="0">
                <a:solidFill>
                  <a:srgbClr val="FFFFFF"/>
                </a:solidFill>
                <a:latin typeface="Clear Sans Regular Bold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73448" y="8938855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609600" y="2148573"/>
            <a:ext cx="9525" cy="592937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2495940"/>
            <a:ext cx="10575081" cy="53029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1231616" y="691953"/>
            <a:ext cx="10750581" cy="138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951" dirty="0">
                <a:solidFill>
                  <a:srgbClr val="5CE1E6"/>
                </a:solidFill>
                <a:latin typeface="Archivo Black"/>
              </a:rPr>
              <a:t>NEUTRAL ANGLE</a:t>
            </a:r>
          </a:p>
          <a:p>
            <a:pPr algn="ctr">
              <a:lnSpc>
                <a:spcPts val="5447"/>
              </a:lnSpc>
            </a:pPr>
            <a:r>
              <a:rPr lang="ja-JP" altLang="en-US" sz="4951" dirty="0">
                <a:solidFill>
                  <a:srgbClr val="5CE1E6"/>
                </a:solidFill>
                <a:latin typeface="Archivo Black"/>
              </a:rPr>
              <a:t>ニュートラルなアングル</a:t>
            </a:r>
            <a:endParaRPr lang="en-US" sz="4951" dirty="0">
              <a:solidFill>
                <a:srgbClr val="5CE1E6"/>
              </a:solidFill>
              <a:latin typeface="Archivo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6188" y="1866900"/>
            <a:ext cx="8610749" cy="807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en-US" sz="4000" spc="-92" dirty="0">
                <a:solidFill>
                  <a:srgbClr val="FFFFFF"/>
                </a:solidFill>
                <a:latin typeface="Clear Sans Regular Bold"/>
              </a:rPr>
              <a:t>This is how see the world from our perspective.</a:t>
            </a: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000" spc="-92" dirty="0">
                <a:solidFill>
                  <a:srgbClr val="FFFFFF"/>
                </a:solidFill>
                <a:latin typeface="Clear Sans Regular Bold"/>
              </a:rPr>
              <a:t>これは私たちの視点から世界を</a:t>
            </a:r>
            <a:endParaRPr lang="en-US" altLang="ja-JP" sz="4000" spc="-92" dirty="0">
              <a:solidFill>
                <a:srgbClr val="FFFFFF"/>
              </a:solidFill>
              <a:latin typeface="Clear Sans Regular Bold"/>
            </a:endParaRPr>
          </a:p>
          <a:p>
            <a:pPr marL="666575" lvl="1">
              <a:lnSpc>
                <a:spcPts val="8027"/>
              </a:lnSpc>
            </a:pPr>
            <a:r>
              <a:rPr lang="ja-JP" altLang="en-US" sz="4000" spc="-92" dirty="0">
                <a:solidFill>
                  <a:srgbClr val="FFFFFF"/>
                </a:solidFill>
                <a:latin typeface="Clear Sans Regular Bold"/>
              </a:rPr>
              <a:t>　　見る方法</a:t>
            </a:r>
            <a:endParaRPr lang="en-US" sz="4000" spc="-92" dirty="0">
              <a:solidFill>
                <a:srgbClr val="FFFFFF"/>
              </a:solidFill>
              <a:latin typeface="Clear Sans Regular Bold"/>
            </a:endParaRP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en-US" sz="4000" spc="-92" dirty="0">
                <a:solidFill>
                  <a:srgbClr val="FFFFFF"/>
                </a:solidFill>
                <a:latin typeface="Clear Sans Regular Bold"/>
              </a:rPr>
              <a:t>Used to emphasize or observe the character's emotion.</a:t>
            </a: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000" spc="-92" dirty="0">
                <a:solidFill>
                  <a:srgbClr val="FFFFFF"/>
                </a:solidFill>
                <a:latin typeface="Clear Sans Regular Bold"/>
              </a:rPr>
              <a:t>キャラクターの感情を強調または観察するために使用される</a:t>
            </a:r>
            <a:endParaRPr lang="en-US" sz="4000" spc="-92" dirty="0">
              <a:solidFill>
                <a:srgbClr val="FFFFFF"/>
              </a:solidFill>
              <a:latin typeface="Clear Sans Regular 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85766" y="8808371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721918" y="217881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/>
          <p:cNvSpPr txBox="1"/>
          <p:nvPr/>
        </p:nvSpPr>
        <p:spPr>
          <a:xfrm>
            <a:off x="-1231616" y="691953"/>
            <a:ext cx="10750581" cy="138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951" dirty="0">
                <a:solidFill>
                  <a:srgbClr val="5CE1E6"/>
                </a:solidFill>
                <a:latin typeface="Archivo Black"/>
              </a:rPr>
              <a:t>HERO ANGLE</a:t>
            </a:r>
          </a:p>
          <a:p>
            <a:pPr algn="ctr">
              <a:lnSpc>
                <a:spcPts val="5447"/>
              </a:lnSpc>
            </a:pPr>
            <a:r>
              <a:rPr lang="ja-JP" altLang="en-US" sz="4951" dirty="0">
                <a:solidFill>
                  <a:srgbClr val="5CE1E6"/>
                </a:solidFill>
                <a:latin typeface="Archivo Black"/>
              </a:rPr>
              <a:t>ヒーロー・アングル</a:t>
            </a:r>
            <a:endParaRPr lang="en-US" sz="4951" dirty="0">
              <a:solidFill>
                <a:srgbClr val="5CE1E6"/>
              </a:solidFill>
              <a:latin typeface="Archivo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1981885"/>
            <a:ext cx="8610749" cy="7062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en-US" sz="4400" spc="-92" dirty="0">
                <a:solidFill>
                  <a:srgbClr val="FFFFFF"/>
                </a:solidFill>
                <a:latin typeface="Clear Sans Regular Bold"/>
              </a:rPr>
              <a:t>Gives power and dominance to the subject.</a:t>
            </a: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400" spc="-92" dirty="0">
                <a:solidFill>
                  <a:srgbClr val="FFFFFF"/>
                </a:solidFill>
                <a:latin typeface="Clear Sans Regular Bold"/>
              </a:rPr>
              <a:t>主体に力と支配感を与える</a:t>
            </a:r>
            <a:endParaRPr lang="en-US" sz="4400" spc="-92" dirty="0">
              <a:solidFill>
                <a:srgbClr val="FFFFFF"/>
              </a:solidFill>
              <a:latin typeface="Clear Sans Regular Bold"/>
            </a:endParaRP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en-US" sz="4400" spc="-92" dirty="0">
                <a:solidFill>
                  <a:srgbClr val="FFFFFF"/>
                </a:solidFill>
                <a:latin typeface="Clear Sans Regular Bold"/>
              </a:rPr>
              <a:t>Used when one wishes to inspire awe or excitement</a:t>
            </a: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400" spc="-92" dirty="0">
                <a:solidFill>
                  <a:srgbClr val="FFFFFF"/>
                </a:solidFill>
                <a:latin typeface="Clear Sans Regular Bold"/>
              </a:rPr>
              <a:t>畏怖や興奮を刺激したい</a:t>
            </a:r>
            <a:endParaRPr lang="en-US" altLang="ja-JP" sz="4400" spc="-92" dirty="0">
              <a:solidFill>
                <a:srgbClr val="FFFFFF"/>
              </a:solidFill>
              <a:latin typeface="Clear Sans Regular Bold"/>
            </a:endParaRP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400" spc="-92" dirty="0">
                <a:solidFill>
                  <a:srgbClr val="FFFFFF"/>
                </a:solidFill>
                <a:latin typeface="Clear Sans Regular Bold"/>
              </a:rPr>
              <a:t>ときに使用します</a:t>
            </a:r>
            <a:endParaRPr lang="en-US" sz="4400" spc="-92" dirty="0">
              <a:solidFill>
                <a:srgbClr val="FFFFFF"/>
              </a:solidFill>
              <a:latin typeface="Clear Sans Regular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6691"/>
          <a:stretch>
            <a:fillRect/>
          </a:stretch>
        </p:blipFill>
        <p:spPr>
          <a:xfrm>
            <a:off x="8692068" y="1768219"/>
            <a:ext cx="10786193" cy="62902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76" b="8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-1231616" y="691953"/>
            <a:ext cx="10750581" cy="138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951" dirty="0">
                <a:solidFill>
                  <a:srgbClr val="5CE1E6"/>
                </a:solidFill>
                <a:latin typeface="Archivo Black"/>
              </a:rPr>
              <a:t>HERO ANGLE</a:t>
            </a:r>
          </a:p>
          <a:p>
            <a:pPr algn="ctr">
              <a:lnSpc>
                <a:spcPts val="5447"/>
              </a:lnSpc>
            </a:pPr>
            <a:r>
              <a:rPr lang="ja-JP" altLang="en-US" sz="4951" dirty="0">
                <a:solidFill>
                  <a:srgbClr val="5CE1E6"/>
                </a:solidFill>
                <a:latin typeface="Archivo Black"/>
              </a:rPr>
              <a:t>ヒーロー・アングル</a:t>
            </a:r>
            <a:endParaRPr lang="en-US" sz="4951" dirty="0">
              <a:solidFill>
                <a:srgbClr val="5CE1E6"/>
              </a:solidFill>
              <a:latin typeface="Archivo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3400" y="2283013"/>
            <a:ext cx="8191005" cy="557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4"/>
              </a:lnSpc>
            </a:pPr>
            <a:r>
              <a:rPr lang="en-US" sz="4800" dirty="0">
                <a:solidFill>
                  <a:srgbClr val="FFFFFF"/>
                </a:solidFill>
                <a:latin typeface="Archivo Black"/>
              </a:rPr>
              <a:t>WHAT DOES </a:t>
            </a:r>
          </a:p>
          <a:p>
            <a:pPr algn="ctr">
              <a:lnSpc>
                <a:spcPts val="8904"/>
              </a:lnSpc>
            </a:pPr>
            <a:r>
              <a:rPr lang="en-US" sz="4800" dirty="0">
                <a:solidFill>
                  <a:srgbClr val="FFFFFF"/>
                </a:solidFill>
                <a:latin typeface="Archivo Black"/>
              </a:rPr>
              <a:t>THIS SHOT </a:t>
            </a:r>
          </a:p>
          <a:p>
            <a:pPr algn="ctr">
              <a:lnSpc>
                <a:spcPts val="8904"/>
              </a:lnSpc>
            </a:pPr>
            <a:r>
              <a:rPr lang="en-US" sz="4800" dirty="0">
                <a:solidFill>
                  <a:srgbClr val="FFFFFF"/>
                </a:solidFill>
                <a:latin typeface="Archivo Black"/>
              </a:rPr>
              <a:t>MAKE YOU FEEL?</a:t>
            </a:r>
          </a:p>
          <a:p>
            <a:pPr algn="ctr">
              <a:lnSpc>
                <a:spcPts val="8904"/>
              </a:lnSpc>
            </a:pPr>
            <a:r>
              <a:rPr lang="ja-JP" altLang="en-US" sz="4800" dirty="0">
                <a:solidFill>
                  <a:srgbClr val="FFFFFF"/>
                </a:solidFill>
                <a:latin typeface="Archivo Black"/>
              </a:rPr>
              <a:t>この絵によってどんな</a:t>
            </a:r>
            <a:endParaRPr lang="en-US" altLang="ja-JP" sz="4800" dirty="0">
              <a:solidFill>
                <a:srgbClr val="FFFFFF"/>
              </a:solidFill>
              <a:latin typeface="Archivo Black"/>
            </a:endParaRPr>
          </a:p>
          <a:p>
            <a:pPr algn="ctr">
              <a:lnSpc>
                <a:spcPts val="8904"/>
              </a:lnSpc>
            </a:pPr>
            <a:r>
              <a:rPr lang="ja-JP" altLang="en-US" sz="4800" dirty="0">
                <a:solidFill>
                  <a:srgbClr val="FFFFFF"/>
                </a:solidFill>
                <a:latin typeface="Archivo Black"/>
              </a:rPr>
              <a:t>気持ちになりますか？</a:t>
            </a:r>
            <a:endParaRPr lang="en-US" sz="4800" dirty="0">
              <a:solidFill>
                <a:srgbClr val="FFFFFF"/>
              </a:solidFill>
              <a:latin typeface="Archivo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/>
          <p:cNvSpPr txBox="1"/>
          <p:nvPr/>
        </p:nvSpPr>
        <p:spPr>
          <a:xfrm>
            <a:off x="304800" y="639812"/>
            <a:ext cx="10750581" cy="71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951" dirty="0">
                <a:solidFill>
                  <a:srgbClr val="5CE1E6"/>
                </a:solidFill>
                <a:latin typeface="Archivo Black"/>
              </a:rPr>
              <a:t>VICTIM ANGLE</a:t>
            </a:r>
            <a:r>
              <a:rPr lang="ja-JP" altLang="en-US" sz="4951" dirty="0">
                <a:solidFill>
                  <a:srgbClr val="5CE1E6"/>
                </a:solidFill>
                <a:latin typeface="Archivo Black"/>
              </a:rPr>
              <a:t>　被害者のアングル</a:t>
            </a:r>
            <a:endParaRPr lang="en-US" sz="4951" dirty="0">
              <a:solidFill>
                <a:srgbClr val="5CE1E6"/>
              </a:solidFill>
              <a:latin typeface="Archivo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400" y="2049947"/>
            <a:ext cx="8610749" cy="506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en-US" sz="4800" spc="-92" dirty="0">
                <a:solidFill>
                  <a:srgbClr val="FFFFFF"/>
                </a:solidFill>
                <a:latin typeface="Clear Sans Regular Bold"/>
              </a:rPr>
              <a:t>Makes the subject seem inferior.</a:t>
            </a:r>
          </a:p>
          <a:p>
            <a:pPr marL="1333150" lvl="1" indent="-666575">
              <a:lnSpc>
                <a:spcPts val="8027"/>
              </a:lnSpc>
              <a:buFont typeface="Arial"/>
              <a:buChar char="•"/>
            </a:pPr>
            <a:r>
              <a:rPr lang="ja-JP" altLang="en-US" sz="4800" spc="-92" dirty="0">
                <a:solidFill>
                  <a:srgbClr val="FFFFFF"/>
                </a:solidFill>
                <a:latin typeface="Clear Sans Regular Bold"/>
              </a:rPr>
              <a:t>対象が劣っている</a:t>
            </a:r>
            <a:endParaRPr lang="en-US" altLang="ja-JP" sz="4800" spc="-92" dirty="0">
              <a:solidFill>
                <a:srgbClr val="FFFFFF"/>
              </a:solidFill>
              <a:latin typeface="Clear Sans Regular Bold"/>
            </a:endParaRPr>
          </a:p>
          <a:p>
            <a:pPr marL="666575" lvl="1">
              <a:lnSpc>
                <a:spcPts val="8027"/>
              </a:lnSpc>
            </a:pPr>
            <a:r>
              <a:rPr lang="ja-JP" altLang="en-US" sz="4800" spc="-92" dirty="0">
                <a:solidFill>
                  <a:srgbClr val="FFFFFF"/>
                </a:solidFill>
                <a:latin typeface="Clear Sans Regular Bold"/>
              </a:rPr>
              <a:t>　　ように見せます</a:t>
            </a:r>
            <a:endParaRPr lang="en-US" sz="4800" spc="-92" dirty="0">
              <a:solidFill>
                <a:srgbClr val="FFFFFF"/>
              </a:solidFill>
              <a:latin typeface="Clear Sans Regular Bold"/>
            </a:endParaRPr>
          </a:p>
          <a:p>
            <a:pPr>
              <a:lnSpc>
                <a:spcPts val="8027"/>
              </a:lnSpc>
            </a:pPr>
            <a:endParaRPr lang="en-US" sz="4800" spc="-92" dirty="0">
              <a:solidFill>
                <a:srgbClr val="FFFFFF"/>
              </a:solidFill>
              <a:latin typeface="Clear Sans Regular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225"/>
          <a:stretch>
            <a:fillRect/>
          </a:stretch>
        </p:blipFill>
        <p:spPr>
          <a:xfrm>
            <a:off x="8097293" y="1726878"/>
            <a:ext cx="11739646" cy="63315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53400" y="3787108"/>
            <a:ext cx="9448498" cy="4680391"/>
            <a:chOff x="-385983" y="9525"/>
            <a:chExt cx="12597998" cy="6240523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12212015" cy="18517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65"/>
                </a:lnSpc>
                <a:spcBef>
                  <a:spcPct val="0"/>
                </a:spcBef>
              </a:pPr>
              <a:r>
                <a:rPr lang="en-US" sz="3100" dirty="0">
                  <a:solidFill>
                    <a:srgbClr val="231F1D"/>
                  </a:solidFill>
                  <a:latin typeface="League Spartan Bold"/>
                </a:rPr>
                <a:t>ADD PRODUCTION VALUE IN THESE 3 STAGES</a:t>
              </a:r>
            </a:p>
            <a:p>
              <a:pPr marL="0" lvl="0" indent="0" algn="l">
                <a:lnSpc>
                  <a:spcPts val="3565"/>
                </a:lnSpc>
                <a:spcBef>
                  <a:spcPct val="0"/>
                </a:spcBef>
              </a:pPr>
              <a:r>
                <a:rPr lang="ja-JP" altLang="en-US" sz="3100" dirty="0">
                  <a:solidFill>
                    <a:srgbClr val="231F1D"/>
                  </a:solidFill>
                  <a:latin typeface="League Spartan Bold"/>
                </a:rPr>
                <a:t>制作価値に３つのステージを加える</a:t>
              </a:r>
              <a:endParaRPr lang="en-US" sz="3100" dirty="0">
                <a:solidFill>
                  <a:srgbClr val="231F1D"/>
                </a:solidFill>
                <a:latin typeface="League Spartan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385983" y="2122848"/>
              <a:ext cx="11663502" cy="412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106" lvl="1" indent="-313053" algn="just">
                <a:lnSpc>
                  <a:spcPts val="4059"/>
                </a:lnSpc>
                <a:buFont typeface="Arial"/>
                <a:buChar char="•"/>
              </a:pPr>
              <a:r>
                <a:rPr lang="en-US" sz="2899" spc="579" dirty="0">
                  <a:solidFill>
                    <a:srgbClr val="38B6FF"/>
                  </a:solidFill>
                  <a:latin typeface="Gothic A1 Medium Bold"/>
                </a:rPr>
                <a:t>WRITING THE SCRIPT</a:t>
              </a:r>
            </a:p>
            <a:p>
              <a:pPr marL="313053" lvl="1" algn="just">
                <a:lnSpc>
                  <a:spcPts val="4059"/>
                </a:lnSpc>
              </a:pPr>
              <a:r>
                <a:rPr lang="ja-JP" altLang="en-US" sz="2899" spc="579" dirty="0">
                  <a:solidFill>
                    <a:srgbClr val="38B6FF"/>
                  </a:solidFill>
                  <a:latin typeface="Gothic A1 Medium Bold"/>
                </a:rPr>
                <a:t>　台本を書く</a:t>
              </a:r>
              <a:endParaRPr lang="en-US" sz="2899" spc="579" dirty="0">
                <a:solidFill>
                  <a:srgbClr val="38B6FF"/>
                </a:solidFill>
                <a:latin typeface="Gothic A1 Medium Bold"/>
              </a:endParaRPr>
            </a:p>
            <a:p>
              <a:pPr marL="626106" lvl="1" indent="-313053" algn="just">
                <a:lnSpc>
                  <a:spcPts val="4059"/>
                </a:lnSpc>
                <a:buFont typeface="Arial"/>
                <a:buChar char="•"/>
              </a:pPr>
              <a:r>
                <a:rPr lang="en-US" sz="2899" spc="579" dirty="0">
                  <a:solidFill>
                    <a:srgbClr val="38B6FF"/>
                  </a:solidFill>
                  <a:latin typeface="Gothic A1 Medium Bold"/>
                </a:rPr>
                <a:t>DURING SHOOTING/PRODUCTION</a:t>
              </a:r>
            </a:p>
            <a:p>
              <a:pPr marL="313053" lvl="1" algn="just">
                <a:lnSpc>
                  <a:spcPts val="4059"/>
                </a:lnSpc>
              </a:pPr>
              <a:r>
                <a:rPr lang="ja-JP" altLang="en-US" sz="2899" spc="579" dirty="0">
                  <a:solidFill>
                    <a:srgbClr val="38B6FF"/>
                  </a:solidFill>
                  <a:latin typeface="Gothic A1 Medium Bold"/>
                </a:rPr>
                <a:t>　撮影・制作している時</a:t>
              </a:r>
              <a:endParaRPr lang="en-US" sz="2899" spc="579" dirty="0">
                <a:solidFill>
                  <a:srgbClr val="38B6FF"/>
                </a:solidFill>
                <a:latin typeface="Gothic A1 Medium Bold"/>
              </a:endParaRPr>
            </a:p>
            <a:p>
              <a:pPr marL="626106" lvl="1" indent="-313053" algn="just">
                <a:lnSpc>
                  <a:spcPts val="4059"/>
                </a:lnSpc>
                <a:buFont typeface="Arial"/>
                <a:buChar char="•"/>
              </a:pPr>
              <a:r>
                <a:rPr lang="en-US" sz="2899" spc="579" dirty="0">
                  <a:solidFill>
                    <a:srgbClr val="38B6FF"/>
                  </a:solidFill>
                  <a:latin typeface="Gothic A1 Medium Bold"/>
                </a:rPr>
                <a:t>DURING EDITING THE PROJECT</a:t>
              </a:r>
            </a:p>
            <a:p>
              <a:pPr marL="313053" lvl="1" algn="just">
                <a:lnSpc>
                  <a:spcPts val="4059"/>
                </a:lnSpc>
              </a:pPr>
              <a:r>
                <a:rPr lang="ja-JP" altLang="en-US" sz="2899" spc="579" dirty="0">
                  <a:solidFill>
                    <a:srgbClr val="38B6FF"/>
                  </a:solidFill>
                  <a:latin typeface="Gothic A1 Medium Bold"/>
                </a:rPr>
                <a:t>　編集をしている時</a:t>
              </a:r>
              <a:endParaRPr lang="en-US" sz="2899" spc="579" dirty="0">
                <a:solidFill>
                  <a:srgbClr val="38B6FF"/>
                </a:solidFill>
                <a:latin typeface="Gothic A1 Medium Bold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30839" r="30839"/>
          <a:stretch>
            <a:fillRect/>
          </a:stretch>
        </p:blipFill>
        <p:spPr>
          <a:xfrm>
            <a:off x="0" y="-645803"/>
            <a:ext cx="8003689" cy="1157860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9258300"/>
            <a:ext cx="18454601" cy="730576"/>
            <a:chOff x="0" y="0"/>
            <a:chExt cx="24606135" cy="974101"/>
          </a:xfrm>
        </p:grpSpPr>
        <p:sp>
          <p:nvSpPr>
            <p:cNvPr id="8" name="AutoShape 8"/>
            <p:cNvSpPr/>
            <p:nvPr/>
          </p:nvSpPr>
          <p:spPr>
            <a:xfrm rot="5400000">
              <a:off x="12284017" y="-12284017"/>
              <a:ext cx="38100" cy="24606135"/>
            </a:xfrm>
            <a:prstGeom prst="rect">
              <a:avLst/>
            </a:prstGeom>
            <a:solidFill>
              <a:srgbClr val="40C6C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5438578" y="634165"/>
              <a:ext cx="7573822" cy="339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959"/>
                </a:lnSpc>
                <a:spcBef>
                  <a:spcPct val="0"/>
                </a:spcBef>
              </a:pPr>
              <a:r>
                <a:rPr lang="en-US" sz="1400" spc="280">
                  <a:solidFill>
                    <a:srgbClr val="231F1D"/>
                  </a:solidFill>
                  <a:latin typeface="Gothic A1 Medium"/>
                </a:rPr>
                <a:t>PRODUCTION VALUE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5389" y="1688613"/>
            <a:ext cx="13457222" cy="756968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56552" y="558832"/>
            <a:ext cx="12374896" cy="1643014"/>
            <a:chOff x="0" y="47625"/>
            <a:chExt cx="16499861" cy="219068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7625"/>
              <a:ext cx="16499861" cy="2190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80"/>
                </a:lnSpc>
              </a:pPr>
              <a:r>
                <a:rPr lang="en-US" sz="5800" dirty="0">
                  <a:solidFill>
                    <a:srgbClr val="5CE1E6"/>
                  </a:solidFill>
                  <a:latin typeface="Archivo Black"/>
                </a:rPr>
                <a:t>DUTCH TILT/OBLIQUE ANGLE</a:t>
              </a:r>
            </a:p>
            <a:p>
              <a:pPr algn="ctr">
                <a:lnSpc>
                  <a:spcPts val="6380"/>
                </a:lnSpc>
              </a:pPr>
              <a:r>
                <a:rPr lang="ja-JP" altLang="en-US" sz="5800" dirty="0">
                  <a:solidFill>
                    <a:srgbClr val="5CE1E6"/>
                  </a:solidFill>
                  <a:latin typeface="Archivo Black"/>
                </a:rPr>
                <a:t>ダッチチルト </a:t>
              </a:r>
              <a:r>
                <a:rPr lang="en-US" altLang="ja-JP" sz="5800" dirty="0">
                  <a:solidFill>
                    <a:srgbClr val="5CE1E6"/>
                  </a:solidFill>
                  <a:latin typeface="Archivo Black"/>
                </a:rPr>
                <a:t>/ </a:t>
              </a:r>
              <a:r>
                <a:rPr lang="ja-JP" altLang="en-US" sz="5800" dirty="0">
                  <a:solidFill>
                    <a:srgbClr val="5CE1E6"/>
                  </a:solidFill>
                  <a:latin typeface="Archivo Black"/>
                </a:rPr>
                <a:t>斜めのアングル</a:t>
              </a:r>
              <a:endParaRPr lang="en-US" sz="5800" dirty="0">
                <a:solidFill>
                  <a:srgbClr val="5CE1E6"/>
                </a:solidFill>
                <a:latin typeface="Archivo Black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00487"/>
              <a:ext cx="16499861" cy="740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053130" y="8918988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1284519" y="2129103"/>
            <a:ext cx="9525" cy="592937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9140588" y="139250"/>
            <a:ext cx="10750581" cy="138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951" dirty="0">
                <a:solidFill>
                  <a:srgbClr val="5CE1E6"/>
                </a:solidFill>
                <a:latin typeface="Archivo Black"/>
              </a:rPr>
              <a:t>DUTCH TILT</a:t>
            </a:r>
          </a:p>
          <a:p>
            <a:pPr algn="ctr">
              <a:lnSpc>
                <a:spcPts val="5447"/>
              </a:lnSpc>
            </a:pPr>
            <a:r>
              <a:rPr lang="ja-JP" altLang="en-US" sz="4951" dirty="0">
                <a:solidFill>
                  <a:srgbClr val="5CE1E6"/>
                </a:solidFill>
                <a:latin typeface="Archivo Black"/>
              </a:rPr>
              <a:t>ダッチチルト</a:t>
            </a:r>
            <a:endParaRPr lang="en-US" sz="4951" dirty="0">
              <a:solidFill>
                <a:srgbClr val="5CE1E6"/>
              </a:solidFill>
              <a:latin typeface="Archivo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44463" y="1714500"/>
            <a:ext cx="6473578" cy="799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4144" lvl="1" indent="-582072">
              <a:lnSpc>
                <a:spcPts val="7009"/>
              </a:lnSpc>
              <a:buFont typeface="Arial"/>
              <a:buChar char="•"/>
            </a:pPr>
            <a:r>
              <a:rPr lang="en-US" sz="4400" spc="-80" dirty="0">
                <a:solidFill>
                  <a:srgbClr val="FFFFFF"/>
                </a:solidFill>
                <a:latin typeface="Clear Sans Regular Bold"/>
              </a:rPr>
              <a:t>These slanted images should be used with care, and reserved if you desire to convey weird, violent or unstable feeling.</a:t>
            </a:r>
          </a:p>
          <a:p>
            <a:pPr marL="1164144" lvl="1" indent="-582072">
              <a:lnSpc>
                <a:spcPts val="7009"/>
              </a:lnSpc>
              <a:buFont typeface="Arial"/>
              <a:buChar char="•"/>
            </a:pPr>
            <a:endParaRPr lang="en-US" sz="4400" spc="-80" dirty="0">
              <a:solidFill>
                <a:srgbClr val="FFFFFF"/>
              </a:solidFill>
              <a:latin typeface="Clear Sans Regular Bold"/>
            </a:endParaRPr>
          </a:p>
          <a:p>
            <a:pPr marL="1164144" lvl="1" indent="-582072">
              <a:lnSpc>
                <a:spcPts val="7009"/>
              </a:lnSpc>
              <a:buFont typeface="Arial"/>
              <a:buChar char="•"/>
            </a:pPr>
            <a:endParaRPr lang="en-US" sz="4400" spc="-80" dirty="0">
              <a:solidFill>
                <a:srgbClr val="FFFFFF"/>
              </a:solidFill>
              <a:latin typeface="Clear Sans Regular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573C-9D6A-46DD-BF62-28EFBA2013DA}"/>
              </a:ext>
            </a:extLst>
          </p:cNvPr>
          <p:cNvSpPr txBox="1"/>
          <p:nvPr/>
        </p:nvSpPr>
        <p:spPr>
          <a:xfrm>
            <a:off x="797257" y="1714500"/>
            <a:ext cx="6473578" cy="619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このような斜めの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画像は注意して使う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必要があります。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奇妙な、暴力的な、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不安定な感情を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伝えたい場合は</a:t>
            </a:r>
            <a:endParaRPr lang="en-US" altLang="ja-JP" sz="4400" spc="-80" dirty="0">
              <a:solidFill>
                <a:srgbClr val="FFFFFF"/>
              </a:solidFill>
              <a:latin typeface="Clear Sans Regular Bold"/>
            </a:endParaRPr>
          </a:p>
          <a:p>
            <a:pPr marL="582072" lvl="1">
              <a:lnSpc>
                <a:spcPts val="7009"/>
              </a:lnSpc>
            </a:pPr>
            <a:r>
              <a:rPr lang="ja-JP" altLang="en-US" sz="4400" spc="-80" dirty="0">
                <a:solidFill>
                  <a:srgbClr val="FFFFFF"/>
                </a:solidFill>
                <a:latin typeface="Clear Sans Regular Bold"/>
              </a:rPr>
              <a:t>有効です。</a:t>
            </a:r>
            <a:endParaRPr lang="en-US" sz="4400" spc="-80" dirty="0">
              <a:solidFill>
                <a:srgbClr val="FFFFFF"/>
              </a:solidFill>
              <a:latin typeface="Clear Sans Regular 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48000"/>
            <a:ext cx="18288000" cy="3600450"/>
            <a:chOff x="0" y="0"/>
            <a:chExt cx="24384000" cy="4800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181" r="24617"/>
            <a:stretch>
              <a:fillRect/>
            </a:stretch>
          </p:blipFill>
          <p:spPr>
            <a:xfrm>
              <a:off x="0" y="0"/>
              <a:ext cx="8102600" cy="4800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529" r="2529"/>
            <a:stretch>
              <a:fillRect/>
            </a:stretch>
          </p:blipFill>
          <p:spPr>
            <a:xfrm>
              <a:off x="8140700" y="0"/>
              <a:ext cx="8102600" cy="48006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529" r="2529"/>
            <a:stretch>
              <a:fillRect/>
            </a:stretch>
          </p:blipFill>
          <p:spPr>
            <a:xfrm>
              <a:off x="16281400" y="0"/>
              <a:ext cx="8102600" cy="48006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192264" y="1250522"/>
            <a:ext cx="13903473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231F1D"/>
                </a:solidFill>
                <a:latin typeface="League Spartan Bold"/>
              </a:rPr>
              <a:t>OTHER TYPES OF ANGLES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231F1D"/>
                </a:solidFill>
                <a:latin typeface="League Spartan Bold"/>
              </a:rPr>
              <a:t>その他のアングル</a:t>
            </a:r>
            <a:endParaRPr lang="en-US" sz="5600" dirty="0">
              <a:solidFill>
                <a:srgbClr val="231F1D"/>
              </a:solidFill>
              <a:latin typeface="League Spartan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7510621"/>
            <a:ext cx="4457700" cy="2202163"/>
            <a:chOff x="0" y="9525"/>
            <a:chExt cx="5943600" cy="2936219"/>
          </a:xfrm>
        </p:grpSpPr>
        <p:sp>
          <p:nvSpPr>
            <p:cNvPr id="8" name="TextBox 8"/>
            <p:cNvSpPr txBox="1"/>
            <p:nvPr/>
          </p:nvSpPr>
          <p:spPr>
            <a:xfrm>
              <a:off x="46567" y="689399"/>
              <a:ext cx="5065555" cy="2256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96567" lvl="1" indent="-248284" algn="ctr">
                <a:lnSpc>
                  <a:spcPts val="3449"/>
                </a:lnSpc>
                <a:buFont typeface="Arial"/>
                <a:buChar char="•"/>
              </a:pPr>
              <a:r>
                <a:rPr lang="en-US" sz="2299" spc="114" dirty="0">
                  <a:solidFill>
                    <a:srgbClr val="231F1D"/>
                  </a:solidFill>
                  <a:latin typeface="Gothic A1 Light"/>
                </a:rPr>
                <a:t>Mostly used in </a:t>
              </a:r>
              <a:r>
                <a:rPr lang="en-US" sz="2299" spc="114" dirty="0" err="1">
                  <a:solidFill>
                    <a:srgbClr val="231F1D"/>
                  </a:solidFill>
                  <a:latin typeface="Gothic A1 Light"/>
                </a:rPr>
                <a:t>cowbow</a:t>
              </a:r>
              <a:r>
                <a:rPr lang="en-US" sz="2299" spc="114" dirty="0">
                  <a:solidFill>
                    <a:srgbClr val="231F1D"/>
                  </a:solidFill>
                  <a:latin typeface="Gothic A1 Light"/>
                </a:rPr>
                <a:t> movies</a:t>
              </a:r>
            </a:p>
            <a:p>
              <a:pPr marL="248283" lvl="1" algn="ctr">
                <a:lnSpc>
                  <a:spcPts val="3449"/>
                </a:lnSpc>
              </a:pPr>
              <a:r>
                <a:rPr lang="ja-JP" altLang="en-US" sz="2299" spc="114" dirty="0">
                  <a:solidFill>
                    <a:srgbClr val="231F1D"/>
                  </a:solidFill>
                  <a:latin typeface="Gothic A1 Light"/>
                </a:rPr>
                <a:t>大体がカウボーイ映画で</a:t>
              </a:r>
              <a:endParaRPr lang="en-US" altLang="ja-JP" sz="2299" spc="114" dirty="0">
                <a:solidFill>
                  <a:srgbClr val="231F1D"/>
                </a:solidFill>
                <a:latin typeface="Gothic A1 Light"/>
              </a:endParaRPr>
            </a:p>
            <a:p>
              <a:pPr marL="248283" lvl="1" algn="ctr">
                <a:lnSpc>
                  <a:spcPts val="3449"/>
                </a:lnSpc>
              </a:pPr>
              <a:r>
                <a:rPr lang="ja-JP" altLang="en-US" sz="2299" spc="114" dirty="0">
                  <a:solidFill>
                    <a:srgbClr val="231F1D"/>
                  </a:solidFill>
                  <a:latin typeface="Gothic A1 Light"/>
                </a:rPr>
                <a:t>使われている</a:t>
              </a:r>
              <a:endParaRPr lang="en-US" sz="2299" spc="114" dirty="0">
                <a:solidFill>
                  <a:srgbClr val="231F1D"/>
                </a:solidFill>
                <a:latin typeface="Gothic A1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5943600" cy="55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231F1D"/>
                  </a:solidFill>
                  <a:latin typeface="League Spartan Bold"/>
                </a:rPr>
                <a:t>HIP LEVEL</a:t>
              </a:r>
              <a:r>
                <a:rPr lang="ja-JP" altLang="en-US" sz="2800" dirty="0">
                  <a:solidFill>
                    <a:srgbClr val="231F1D"/>
                  </a:solidFill>
                  <a:latin typeface="League Spartan Bold"/>
                </a:rPr>
                <a:t>　おしりの位置</a:t>
              </a:r>
              <a:endParaRPr lang="en-US" sz="2800" dirty="0">
                <a:solidFill>
                  <a:srgbClr val="231F1D"/>
                </a:solidFill>
                <a:latin typeface="League Spartan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90285" y="7397573"/>
            <a:ext cx="4592915" cy="2219875"/>
            <a:chOff x="0" y="9525"/>
            <a:chExt cx="6123887" cy="2959832"/>
          </a:xfrm>
        </p:grpSpPr>
        <p:sp>
          <p:nvSpPr>
            <p:cNvPr id="11" name="TextBox 11"/>
            <p:cNvSpPr txBox="1"/>
            <p:nvPr/>
          </p:nvSpPr>
          <p:spPr>
            <a:xfrm>
              <a:off x="46567" y="717973"/>
              <a:ext cx="5065554" cy="2251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620" lvl="1" indent="-194310" algn="ctr">
                <a:lnSpc>
                  <a:spcPts val="2700"/>
                </a:lnSpc>
                <a:buFont typeface="Arial"/>
                <a:buChar char="•"/>
              </a:pPr>
              <a:r>
                <a:rPr lang="en-US" sz="1800" spc="89" dirty="0">
                  <a:solidFill>
                    <a:srgbClr val="231F1D"/>
                  </a:solidFill>
                  <a:latin typeface="Gothic A1 Light"/>
                </a:rPr>
                <a:t>Stylish way to track a character's movement through the scene</a:t>
              </a:r>
            </a:p>
            <a:p>
              <a:pPr marL="388620" lvl="1" indent="-194310" algn="ctr">
                <a:lnSpc>
                  <a:spcPts val="2700"/>
                </a:lnSpc>
                <a:buFont typeface="Arial"/>
                <a:buChar char="•"/>
              </a:pPr>
              <a:r>
                <a:rPr lang="ja-JP" altLang="en-US" sz="1800" spc="89" dirty="0">
                  <a:solidFill>
                    <a:srgbClr val="231F1D"/>
                  </a:solidFill>
                  <a:latin typeface="Gothic A1 Light"/>
                </a:rPr>
                <a:t>キャラクターの動きを一つの</a:t>
              </a:r>
              <a:endParaRPr lang="en-US" altLang="ja-JP" sz="1800" spc="89" dirty="0">
                <a:solidFill>
                  <a:srgbClr val="231F1D"/>
                </a:solidFill>
                <a:latin typeface="Gothic A1 Light"/>
              </a:endParaRPr>
            </a:p>
            <a:p>
              <a:pPr marL="194310" lvl="1" algn="ctr">
                <a:lnSpc>
                  <a:spcPts val="2700"/>
                </a:lnSpc>
              </a:pPr>
              <a:r>
                <a:rPr lang="ja-JP" altLang="en-US" spc="89" dirty="0">
                  <a:solidFill>
                    <a:srgbClr val="231F1D"/>
                  </a:solidFill>
                  <a:latin typeface="Gothic A1 Light"/>
                </a:rPr>
                <a:t>　　</a:t>
              </a:r>
              <a:r>
                <a:rPr lang="ja-JP" altLang="en-US" sz="1800" spc="89" dirty="0">
                  <a:solidFill>
                    <a:srgbClr val="231F1D"/>
                  </a:solidFill>
                  <a:latin typeface="Gothic A1 Light"/>
                </a:rPr>
                <a:t>シーンから追う効果的な動き</a:t>
              </a:r>
              <a:endParaRPr lang="en-US" sz="1800" spc="89" dirty="0">
                <a:solidFill>
                  <a:srgbClr val="231F1D"/>
                </a:solidFill>
                <a:latin typeface="Gothic A1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6123887" cy="551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231F1D"/>
                  </a:solidFill>
                  <a:latin typeface="League Spartan Bold"/>
                </a:rPr>
                <a:t>Ground Level</a:t>
              </a:r>
              <a:r>
                <a:rPr lang="ja-JP" altLang="en-US" sz="2800" dirty="0">
                  <a:solidFill>
                    <a:srgbClr val="231F1D"/>
                  </a:solidFill>
                  <a:latin typeface="League Spartan Bold"/>
                </a:rPr>
                <a:t>　地面の位置</a:t>
              </a:r>
              <a:endParaRPr lang="en-US" sz="2800" dirty="0">
                <a:solidFill>
                  <a:srgbClr val="231F1D"/>
                </a:solidFill>
                <a:latin typeface="League Spartan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8000" y="7496098"/>
            <a:ext cx="4021415" cy="2665602"/>
            <a:chOff x="-203200" y="9525"/>
            <a:chExt cx="5361887" cy="3554137"/>
          </a:xfrm>
        </p:grpSpPr>
        <p:sp>
          <p:nvSpPr>
            <p:cNvPr id="14" name="TextBox 14"/>
            <p:cNvSpPr txBox="1"/>
            <p:nvPr/>
          </p:nvSpPr>
          <p:spPr>
            <a:xfrm>
              <a:off x="-203200" y="1108288"/>
              <a:ext cx="5065555" cy="2455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6" lvl="1" indent="-269873" algn="ctr">
                <a:lnSpc>
                  <a:spcPts val="3749"/>
                </a:lnSpc>
                <a:buFont typeface="Arial"/>
                <a:buChar char="•"/>
              </a:pPr>
              <a:r>
                <a:rPr lang="en-US" sz="2499" spc="124" dirty="0">
                  <a:solidFill>
                    <a:srgbClr val="231F1D"/>
                  </a:solidFill>
                  <a:latin typeface="Gothic A1 Light"/>
                </a:rPr>
                <a:t>God's eye view</a:t>
              </a:r>
            </a:p>
            <a:p>
              <a:pPr marL="539746" lvl="1" indent="-269873" algn="ctr">
                <a:lnSpc>
                  <a:spcPts val="3749"/>
                </a:lnSpc>
                <a:buFont typeface="Arial"/>
                <a:buChar char="•"/>
              </a:pPr>
              <a:r>
                <a:rPr lang="en-US" sz="2499" spc="124" dirty="0">
                  <a:solidFill>
                    <a:srgbClr val="231F1D"/>
                  </a:solidFill>
                  <a:latin typeface="Gothic A1 Light"/>
                </a:rPr>
                <a:t>Bird's eye view</a:t>
              </a:r>
            </a:p>
            <a:p>
              <a:pPr marL="539746" lvl="1" indent="-269873" algn="ctr">
                <a:lnSpc>
                  <a:spcPts val="3749"/>
                </a:lnSpc>
                <a:buFont typeface="Arial"/>
                <a:buChar char="•"/>
              </a:pPr>
              <a:r>
                <a:rPr lang="ja-JP" altLang="en-US" sz="2499" spc="124" dirty="0">
                  <a:solidFill>
                    <a:srgbClr val="231F1D"/>
                  </a:solidFill>
                  <a:latin typeface="Gothic A1 Light"/>
                </a:rPr>
                <a:t>神の目の視点</a:t>
              </a:r>
              <a:endParaRPr lang="en-US" altLang="ja-JP" sz="2499" spc="124" dirty="0">
                <a:solidFill>
                  <a:srgbClr val="231F1D"/>
                </a:solidFill>
                <a:latin typeface="Gothic A1 Light"/>
              </a:endParaRPr>
            </a:p>
            <a:p>
              <a:pPr marL="539746" lvl="1" indent="-269873" algn="ctr">
                <a:lnSpc>
                  <a:spcPts val="3749"/>
                </a:lnSpc>
                <a:buFont typeface="Arial"/>
                <a:buChar char="•"/>
              </a:pPr>
              <a:r>
                <a:rPr lang="ja-JP" altLang="en-US" sz="2499" spc="124" dirty="0">
                  <a:solidFill>
                    <a:srgbClr val="231F1D"/>
                  </a:solidFill>
                  <a:latin typeface="Gothic A1 Light"/>
                </a:rPr>
                <a:t>鳥の目の視点</a:t>
              </a:r>
              <a:endParaRPr lang="en-US" sz="2499" spc="124" dirty="0">
                <a:solidFill>
                  <a:srgbClr val="231F1D"/>
                </a:solidFill>
                <a:latin typeface="Gothic A1 Light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5158687" cy="1098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en-US" sz="2800" dirty="0">
                  <a:solidFill>
                    <a:srgbClr val="231F1D"/>
                  </a:solidFill>
                  <a:latin typeface="League Spartan Bold"/>
                </a:rPr>
                <a:t>Overhead Shot</a:t>
              </a:r>
              <a:r>
                <a:rPr lang="ja-JP" altLang="en-US" sz="2800" dirty="0">
                  <a:solidFill>
                    <a:srgbClr val="231F1D"/>
                  </a:solidFill>
                  <a:latin typeface="League Spartan Bold"/>
                </a:rPr>
                <a:t>　</a:t>
              </a:r>
              <a:endParaRPr lang="en-US" altLang="ja-JP" sz="2800" dirty="0">
                <a:solidFill>
                  <a:srgbClr val="231F1D"/>
                </a:solidFill>
                <a:latin typeface="League Spartan Bold"/>
              </a:endParaRPr>
            </a:p>
            <a:p>
              <a:pPr marL="0" lvl="0" indent="0" algn="ctr">
                <a:lnSpc>
                  <a:spcPts val="3219"/>
                </a:lnSpc>
                <a:spcBef>
                  <a:spcPct val="0"/>
                </a:spcBef>
              </a:pPr>
              <a:r>
                <a:rPr lang="ja-JP" altLang="en-US" sz="2800" dirty="0">
                  <a:solidFill>
                    <a:srgbClr val="231F1D"/>
                  </a:solidFill>
                  <a:latin typeface="League Spartan Bold"/>
                </a:rPr>
                <a:t>頭上からの絵</a:t>
              </a:r>
              <a:endParaRPr lang="en-US" sz="2800" dirty="0">
                <a:solidFill>
                  <a:srgbClr val="231F1D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14561" r="914"/>
          <a:stretch>
            <a:fillRect/>
          </a:stretch>
        </p:blipFill>
        <p:spPr>
          <a:xfrm>
            <a:off x="3167553" y="0"/>
            <a:ext cx="15457728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786995" y="1119127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3094644" y="1212761"/>
            <a:ext cx="12098711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2459524"/>
            <a:ext cx="12544327" cy="4042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81"/>
              </a:lnSpc>
            </a:pPr>
            <a:r>
              <a:rPr lang="en-US" sz="9528" dirty="0">
                <a:solidFill>
                  <a:srgbClr val="FFFFFF"/>
                </a:solidFill>
                <a:latin typeface="Archivo Black"/>
              </a:rPr>
              <a:t>FRAMING</a:t>
            </a:r>
          </a:p>
          <a:p>
            <a:pPr>
              <a:lnSpc>
                <a:spcPts val="10481"/>
              </a:lnSpc>
            </a:pPr>
            <a:r>
              <a:rPr lang="en-US" sz="9528" dirty="0">
                <a:solidFill>
                  <a:srgbClr val="FFFFFF"/>
                </a:solidFill>
                <a:latin typeface="Archivo Black"/>
              </a:rPr>
              <a:t>GUIDES</a:t>
            </a:r>
          </a:p>
          <a:p>
            <a:pPr>
              <a:lnSpc>
                <a:spcPts val="10481"/>
              </a:lnSpc>
            </a:pPr>
            <a:r>
              <a:rPr lang="ja-JP" altLang="en-US" sz="9528" dirty="0">
                <a:solidFill>
                  <a:srgbClr val="FFFFFF"/>
                </a:solidFill>
                <a:latin typeface="Archivo Black"/>
              </a:rPr>
              <a:t>フレーミングガイド</a:t>
            </a:r>
            <a:endParaRPr lang="en-US" sz="9528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8823503"/>
            <a:ext cx="5169322" cy="43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Clear Sans Regular"/>
              </a:rPr>
              <a:t>AP MEDIA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962025"/>
            <a:ext cx="717958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02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15" b="594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7" y="6819900"/>
            <a:ext cx="14321863" cy="3234978"/>
            <a:chOff x="-3" y="-1187822"/>
            <a:chExt cx="19095817" cy="4313303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" y="-1187822"/>
              <a:ext cx="19095817" cy="4308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THE RULE OF THIRDS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３分割法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  <a:p>
              <a:pPr marL="0" lvl="0" indent="0" algn="ctr">
                <a:lnSpc>
                  <a:spcPts val="8448"/>
                </a:lnSpc>
              </a:pP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6" y="1860177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19448" y="5843609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3246" y="811501"/>
            <a:ext cx="619620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THE HORIZONTAL LINES</a:t>
            </a:r>
          </a:p>
          <a:p>
            <a:pPr algn="ctr">
              <a:lnSpc>
                <a:spcPts val="4224"/>
              </a:lnSpc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ARE PERFECT GUIDES FOR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SHOOTING LANDSCAPES.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水平線は、風景を撮影するための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完璧なガイドです。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84" r="784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7947" b="7947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1600" y="5905500"/>
            <a:ext cx="6196206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WE ARE NATURALLY DRAWN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TO THE POINTS OF THE FRAME WHERE THE LINES INTERSECT.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私たちは自然に線が交差する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フレームのポイントに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引き寄せられます。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4185" y="4634199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456"/>
          <a:stretch>
            <a:fillRect/>
          </a:stretch>
        </p:blipFill>
        <p:spPr>
          <a:xfrm>
            <a:off x="-555691" y="91868"/>
            <a:ext cx="18843691" cy="102332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19448" y="7973280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983067" y="7098944"/>
            <a:ext cx="14321863" cy="3232122"/>
            <a:chOff x="-3" y="-815763"/>
            <a:chExt cx="19095817" cy="4309494"/>
          </a:xfrm>
        </p:grpSpPr>
        <p:sp>
          <p:nvSpPr>
            <p:cNvPr id="6" name="TextBox 6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" y="-815763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THE RULE OF THIRDS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３分割法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884680" y="2228427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33" b="11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929254" y="7334"/>
            <a:ext cx="14321863" cy="3827007"/>
            <a:chOff x="0" y="-47625"/>
            <a:chExt cx="19095817" cy="5102675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17025"/>
              <a:ext cx="19095817" cy="263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56"/>
                </a:lnSpc>
              </a:pPr>
              <a:r>
                <a:rPr lang="en-US" sz="5800" spc="406" dirty="0">
                  <a:solidFill>
                    <a:srgbClr val="5CE1E6"/>
                  </a:solidFill>
                  <a:latin typeface="League Spartan"/>
                </a:rPr>
                <a:t>180 DEGREE RULE</a:t>
              </a:r>
            </a:p>
            <a:p>
              <a:pPr marL="0" lvl="0" indent="0" algn="ctr">
                <a:lnSpc>
                  <a:spcPts val="7656"/>
                </a:lnSpc>
              </a:pPr>
              <a:r>
                <a:rPr lang="ja-JP" altLang="en-US" sz="5800" spc="406" dirty="0">
                  <a:solidFill>
                    <a:srgbClr val="5CE1E6"/>
                  </a:solidFill>
                  <a:latin typeface="League Spartan"/>
                </a:rPr>
                <a:t>１８０度の法則</a:t>
              </a:r>
              <a:endParaRPr lang="en-US" sz="5800" spc="406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3789746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865634" y="-83760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19448" y="7973280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6865634" y="-4572"/>
            <a:ext cx="1244910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5929254" y="7334"/>
            <a:ext cx="14321863" cy="3747819"/>
            <a:chOff x="0" y="-47625"/>
            <a:chExt cx="19095817" cy="4997091"/>
          </a:xfrm>
        </p:grpSpPr>
        <p:sp>
          <p:nvSpPr>
            <p:cNvPr id="6" name="TextBox 6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17025"/>
              <a:ext cx="19095817" cy="2633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656"/>
                </a:lnSpc>
              </a:pPr>
              <a:r>
                <a:rPr lang="en-US" sz="5800" spc="406" dirty="0">
                  <a:solidFill>
                    <a:srgbClr val="5CE1E6"/>
                  </a:solidFill>
                  <a:latin typeface="League Spartan"/>
                </a:rPr>
                <a:t>180 DEGREE RULE</a:t>
              </a:r>
            </a:p>
            <a:p>
              <a:pPr marL="0" lvl="0" indent="0" algn="ctr">
                <a:lnSpc>
                  <a:spcPts val="7656"/>
                </a:lnSpc>
              </a:pPr>
              <a:r>
                <a:rPr lang="ja-JP" altLang="en-US" sz="5800" spc="406" dirty="0">
                  <a:solidFill>
                    <a:srgbClr val="5CE1E6"/>
                  </a:solidFill>
                  <a:latin typeface="League Spartan"/>
                </a:rPr>
                <a:t>１８０度の法則</a:t>
              </a:r>
              <a:endParaRPr lang="en-US" sz="5800" spc="406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07128" y="3684162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55989" y="1830332"/>
            <a:ext cx="6196206" cy="214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KEEP THE CAMERA IN ONE SIDE OF THE SCENE.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シーンの片側にカメラを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置いてください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84" r="784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23" r="823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24000" y="5603931"/>
            <a:ext cx="619620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YOU CANNOT CROSS THIS IMAGINARY LINE BECAUSE IT WILL BE CONFUSING FOR THE AUDIENCE.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視聴者を混乱させるため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この線を超えることはできません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2264" y="4529772"/>
            <a:ext cx="13903473" cy="189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5"/>
              </a:lnSpc>
              <a:spcBef>
                <a:spcPct val="0"/>
              </a:spcBef>
            </a:pPr>
            <a:r>
              <a:rPr lang="en-US" sz="4300" dirty="0">
                <a:solidFill>
                  <a:srgbClr val="38B6FF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945"/>
              </a:lnSpc>
              <a:spcBef>
                <a:spcPct val="0"/>
              </a:spcBef>
            </a:pPr>
            <a:r>
              <a:rPr lang="ja-JP" altLang="en-US" sz="4300" dirty="0">
                <a:solidFill>
                  <a:srgbClr val="38B6FF"/>
                </a:solidFill>
                <a:latin typeface="League Spartan Bold"/>
              </a:rPr>
              <a:t>時間をかけ過ぎずに制作価値を映像制作に加える</a:t>
            </a:r>
            <a:endParaRPr lang="en-US" sz="4300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84" r="784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23" r="823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54092" y="6536455"/>
            <a:ext cx="2670811" cy="2721845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8B47A509-A738-49B9-A49C-9BEECA60E5E5}"/>
              </a:ext>
            </a:extLst>
          </p:cNvPr>
          <p:cNvSpPr txBox="1"/>
          <p:nvPr/>
        </p:nvSpPr>
        <p:spPr>
          <a:xfrm>
            <a:off x="10655989" y="1830332"/>
            <a:ext cx="6196206" cy="214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KEEP THE CAMERA IN ONE SIDE OF THE SCENE.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シーンの片側にカメラを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置いてください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353C4FB-81AB-4ADB-B1C7-C06FE415B2E5}"/>
              </a:ext>
            </a:extLst>
          </p:cNvPr>
          <p:cNvSpPr txBox="1"/>
          <p:nvPr/>
        </p:nvSpPr>
        <p:spPr>
          <a:xfrm>
            <a:off x="1524000" y="5603931"/>
            <a:ext cx="619620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YOU CANNOT CROSS THIS IMAGINARY LINE BECAUSE IT WILL BE CONFUSING FOR THE AUDIENCE.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視聴者を混乱させるため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この線を超えることはできません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8" y="6972300"/>
            <a:ext cx="14321863" cy="3016216"/>
            <a:chOff x="-1" y="-206756"/>
            <a:chExt cx="19095817" cy="4021621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206756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CENTER/SYMMETRICAL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中央</a:t>
              </a:r>
              <a:r>
                <a:rPr lang="en-US" altLang="ja-JP" sz="6400" spc="447" dirty="0">
                  <a:solidFill>
                    <a:srgbClr val="5CE1E6"/>
                  </a:solidFill>
                  <a:latin typeface="League Spartan"/>
                </a:rPr>
                <a:t> / </a:t>
              </a: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シンメトリー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687108" y="2549561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8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78" b="1052"/>
          <a:stretch>
            <a:fillRect/>
          </a:stretch>
        </p:blipFill>
        <p:spPr>
          <a:xfrm>
            <a:off x="9220185" y="5143500"/>
            <a:ext cx="9067815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41" r="1041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55989" y="1830332"/>
            <a:ext cx="619620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THIS CREATES BALANCE AND STABILITY.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600" spc="-35" dirty="0">
                <a:solidFill>
                  <a:srgbClr val="FFFFFF"/>
                </a:solidFill>
                <a:latin typeface="League Spartan"/>
              </a:rPr>
              <a:t>これは均衡と安定感を作ります。</a:t>
            </a:r>
            <a:endParaRPr lang="en-US" sz="3600" spc="-35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03810" y="6882204"/>
            <a:ext cx="619620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SOMETIMES USED FOR MASTERCLASS AND TEACHERS.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博士課程や教育に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使用されることもあります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19448" y="7310624"/>
            <a:ext cx="12449103" cy="39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19C0D2B-0768-4633-9A0C-E0CF15C1AF8C}"/>
              </a:ext>
            </a:extLst>
          </p:cNvPr>
          <p:cNvSpPr txBox="1"/>
          <p:nvPr/>
        </p:nvSpPr>
        <p:spPr>
          <a:xfrm>
            <a:off x="1983068" y="6972300"/>
            <a:ext cx="1432186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8"/>
              </a:lnSpc>
            </a:pPr>
            <a:r>
              <a:rPr lang="en-US" sz="6400" spc="447" dirty="0">
                <a:solidFill>
                  <a:srgbClr val="5CE1E6"/>
                </a:solidFill>
                <a:latin typeface="League Spartan"/>
              </a:rPr>
              <a:t>CENTER/SYMMETRICAL</a:t>
            </a:r>
          </a:p>
          <a:p>
            <a:pPr marL="0" lvl="0" indent="0" algn="ctr">
              <a:lnSpc>
                <a:spcPts val="8448"/>
              </a:lnSpc>
            </a:pPr>
            <a:r>
              <a:rPr lang="ja-JP" altLang="en-US" sz="6400" spc="447" dirty="0">
                <a:solidFill>
                  <a:srgbClr val="5CE1E6"/>
                </a:solidFill>
                <a:latin typeface="League Spartan"/>
              </a:rPr>
              <a:t>中央</a:t>
            </a:r>
            <a:r>
              <a:rPr lang="en-US" altLang="ja-JP" sz="6400" spc="447" dirty="0">
                <a:solidFill>
                  <a:srgbClr val="5CE1E6"/>
                </a:solidFill>
                <a:latin typeface="League Spartan"/>
              </a:rPr>
              <a:t> / </a:t>
            </a:r>
            <a:r>
              <a:rPr lang="ja-JP" altLang="en-US" sz="6400" spc="447" dirty="0">
                <a:solidFill>
                  <a:srgbClr val="5CE1E6"/>
                </a:solidFill>
                <a:latin typeface="League Spartan"/>
              </a:rPr>
              <a:t>シンメトリー</a:t>
            </a:r>
            <a:endParaRPr lang="en-US" sz="6400" spc="447" dirty="0">
              <a:solidFill>
                <a:srgbClr val="5CE1E6"/>
              </a:solidFill>
              <a:latin typeface="League Spartan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14927DF-1D2E-403F-9522-70ED0B83C47E}"/>
              </a:ext>
            </a:extLst>
          </p:cNvPr>
          <p:cNvSpPr txBox="1"/>
          <p:nvPr/>
        </p:nvSpPr>
        <p:spPr>
          <a:xfrm>
            <a:off x="6248400" y="9039538"/>
            <a:ext cx="5494844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en-US" sz="2837" spc="-31" dirty="0">
                <a:solidFill>
                  <a:srgbClr val="FFFFFF"/>
                </a:solidFill>
                <a:latin typeface="League Spartan"/>
              </a:rPr>
              <a:t>FRAMING GUIDES</a:t>
            </a:r>
          </a:p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ja-JP" altLang="en-US" sz="2837" spc="-31" dirty="0">
                <a:solidFill>
                  <a:srgbClr val="FFFFFF"/>
                </a:solidFill>
                <a:latin typeface="League Spartan"/>
              </a:rPr>
              <a:t>フレーミングガイド</a:t>
            </a:r>
            <a:endParaRPr lang="en-US" sz="2837" spc="-31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E433A11-6E03-43B8-9736-EF18F8594888}"/>
              </a:ext>
            </a:extLst>
          </p:cNvPr>
          <p:cNvSpPr txBox="1"/>
          <p:nvPr/>
        </p:nvSpPr>
        <p:spPr>
          <a:xfrm>
            <a:off x="2919448" y="7310624"/>
            <a:ext cx="12449103" cy="39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3C4A31D8-AE20-4E35-A2BE-D0265F6B6795}"/>
              </a:ext>
            </a:extLst>
          </p:cNvPr>
          <p:cNvSpPr txBox="1"/>
          <p:nvPr/>
        </p:nvSpPr>
        <p:spPr>
          <a:xfrm>
            <a:off x="1983068" y="6972300"/>
            <a:ext cx="1432186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8"/>
              </a:lnSpc>
            </a:pPr>
            <a:r>
              <a:rPr lang="en-US" sz="6400" spc="447" dirty="0">
                <a:solidFill>
                  <a:srgbClr val="5CE1E6"/>
                </a:solidFill>
                <a:latin typeface="League Spartan"/>
              </a:rPr>
              <a:t>CENTER/SYMMETRICAL</a:t>
            </a:r>
          </a:p>
          <a:p>
            <a:pPr marL="0" lvl="0" indent="0" algn="ctr">
              <a:lnSpc>
                <a:spcPts val="8448"/>
              </a:lnSpc>
            </a:pPr>
            <a:r>
              <a:rPr lang="ja-JP" altLang="en-US" sz="6400" spc="447" dirty="0">
                <a:solidFill>
                  <a:srgbClr val="5CE1E6"/>
                </a:solidFill>
                <a:latin typeface="League Spartan"/>
              </a:rPr>
              <a:t>中央</a:t>
            </a:r>
            <a:r>
              <a:rPr lang="en-US" altLang="ja-JP" sz="6400" spc="447" dirty="0">
                <a:solidFill>
                  <a:srgbClr val="5CE1E6"/>
                </a:solidFill>
                <a:latin typeface="League Spartan"/>
              </a:rPr>
              <a:t> / </a:t>
            </a:r>
            <a:r>
              <a:rPr lang="ja-JP" altLang="en-US" sz="6400" spc="447" dirty="0">
                <a:solidFill>
                  <a:srgbClr val="5CE1E6"/>
                </a:solidFill>
                <a:latin typeface="League Spartan"/>
              </a:rPr>
              <a:t>シンメトリー</a:t>
            </a:r>
            <a:endParaRPr lang="en-US" sz="6400" spc="447" dirty="0">
              <a:solidFill>
                <a:srgbClr val="5CE1E6"/>
              </a:solidFill>
              <a:latin typeface="League Spartan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896E21B-C099-4C2E-9CCA-4DDBD57099F5}"/>
              </a:ext>
            </a:extLst>
          </p:cNvPr>
          <p:cNvSpPr txBox="1"/>
          <p:nvPr/>
        </p:nvSpPr>
        <p:spPr>
          <a:xfrm>
            <a:off x="6248400" y="9039538"/>
            <a:ext cx="5494844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en-US" sz="2837" spc="-31" dirty="0">
                <a:solidFill>
                  <a:srgbClr val="FFFFFF"/>
                </a:solidFill>
                <a:latin typeface="League Spartan"/>
              </a:rPr>
              <a:t>FRAMING GUIDES</a:t>
            </a:r>
          </a:p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ja-JP" altLang="en-US" sz="2837" spc="-31" dirty="0">
                <a:solidFill>
                  <a:srgbClr val="FFFFFF"/>
                </a:solidFill>
                <a:latin typeface="League Spartan"/>
              </a:rPr>
              <a:t>フレーミングガイド</a:t>
            </a:r>
            <a:endParaRPr lang="en-US" sz="2837" spc="-31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8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16" r="416"/>
          <a:stretch>
            <a:fillRect/>
          </a:stretch>
        </p:blipFill>
        <p:spPr>
          <a:xfrm>
            <a:off x="9220185" y="5143500"/>
            <a:ext cx="9067815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23" r="823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55989" y="1296932"/>
            <a:ext cx="6196206" cy="321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WHEN USED WELL, SYMMETRY IN FILM MAKES THE FILM INCREASINGLY MEMORABLE.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うまく活用すると、対称性のシーンはより記憶に残りやすいものとなります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24000" y="6286500"/>
            <a:ext cx="619620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LIMITS THE DISTRACTIONS THAT HAPPENS ON THE SIDES OF THE SCENE.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周りの気が散るものを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制限することができる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8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3" r="823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143500"/>
            <a:ext cx="9144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89145" y="-92752"/>
            <a:ext cx="9308892" cy="5236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5143500"/>
            <a:ext cx="9144000" cy="51435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578331" y="4781985"/>
            <a:ext cx="14321863" cy="2491960"/>
            <a:chOff x="0" y="-57151"/>
            <a:chExt cx="19095817" cy="3322613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1"/>
              <a:ext cx="19095817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544"/>
                </a:lnSpc>
              </a:pPr>
              <a:r>
                <a:rPr lang="en-US" sz="4200" spc="294" dirty="0">
                  <a:solidFill>
                    <a:srgbClr val="5CE1E6"/>
                  </a:solidFill>
                  <a:latin typeface="League Spartan"/>
                </a:rPr>
                <a:t>CENTER/SYMMETRICAL</a:t>
              </a:r>
            </a:p>
            <a:p>
              <a:pPr marL="0" lvl="0" indent="0" algn="ctr">
                <a:lnSpc>
                  <a:spcPts val="5544"/>
                </a:lnSpc>
              </a:pPr>
              <a:r>
                <a:rPr lang="ja-JP" altLang="en-US" sz="4200" spc="294" dirty="0">
                  <a:solidFill>
                    <a:srgbClr val="5CE1E6"/>
                  </a:solidFill>
                  <a:latin typeface="League Spartan"/>
                </a:rPr>
                <a:t>中央 </a:t>
              </a:r>
              <a:r>
                <a:rPr lang="en-US" altLang="ja-JP" sz="4200" spc="294" dirty="0">
                  <a:solidFill>
                    <a:srgbClr val="5CE1E6"/>
                  </a:solidFill>
                  <a:latin typeface="League Spartan"/>
                </a:rPr>
                <a:t>/</a:t>
              </a:r>
              <a:r>
                <a:rPr lang="ja-JP" altLang="en-US" sz="4200" spc="294" dirty="0">
                  <a:solidFill>
                    <a:srgbClr val="5CE1E6"/>
                  </a:solidFill>
                  <a:latin typeface="League Spartan"/>
                </a:rPr>
                <a:t>　シンメトリー</a:t>
              </a:r>
              <a:endParaRPr lang="en-US" sz="4200" spc="294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85263" y="2000158"/>
              <a:ext cx="9125291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SHOTS FROM "FALLING PLATES“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“落下板”からの絵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05" t="4702" b="47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28800" y="6863227"/>
            <a:ext cx="14321863" cy="3103415"/>
            <a:chOff x="-205692" y="-644154"/>
            <a:chExt cx="19095817" cy="4137885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05692" y="-644154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ASYMMETRICAL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アシンメトリー（左右非対称）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2228427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8" y="7208127"/>
            <a:ext cx="14321863" cy="2976737"/>
            <a:chOff x="-1" y="-184288"/>
            <a:chExt cx="19095817" cy="3968981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184288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ASYMMETRICAL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左右非対称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8" y="2519389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53600" y="3467100"/>
            <a:ext cx="7848600" cy="3217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THERE IS BEAUTY IN ASSYMETRY.  MOVE ELEMENTS AROUND UNTIL IT FEELS BALANCED.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アシンメトリー（左右非対称）には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美しさがあります。バランスが</a:t>
            </a:r>
            <a:endParaRPr lang="en-US" altLang="ja-JP" sz="3200" spc="-35" dirty="0">
              <a:solidFill>
                <a:srgbClr val="FFFFFF"/>
              </a:solidFill>
              <a:latin typeface="League Spartan"/>
            </a:endParaRP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取れるようになるまで、物体を移動します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B30F026-B200-439D-8A57-E41960202CA9}"/>
              </a:ext>
            </a:extLst>
          </p:cNvPr>
          <p:cNvSpPr txBox="1"/>
          <p:nvPr/>
        </p:nvSpPr>
        <p:spPr>
          <a:xfrm>
            <a:off x="1983068" y="7208127"/>
            <a:ext cx="14321863" cy="2154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48"/>
              </a:lnSpc>
            </a:pPr>
            <a:r>
              <a:rPr lang="en-US" sz="6400" spc="447" dirty="0">
                <a:solidFill>
                  <a:srgbClr val="5CE1E6"/>
                </a:solidFill>
                <a:latin typeface="League Spartan"/>
              </a:rPr>
              <a:t>ASYMMETRICAL</a:t>
            </a:r>
          </a:p>
          <a:p>
            <a:pPr marL="0" lvl="0" indent="0" algn="ctr">
              <a:lnSpc>
                <a:spcPts val="8448"/>
              </a:lnSpc>
            </a:pPr>
            <a:r>
              <a:rPr lang="ja-JP" altLang="en-US" sz="6400" spc="447" dirty="0">
                <a:solidFill>
                  <a:srgbClr val="5CE1E6"/>
                </a:solidFill>
                <a:latin typeface="League Spartan"/>
              </a:rPr>
              <a:t>左右非対称</a:t>
            </a:r>
            <a:endParaRPr lang="en-US" sz="6400" spc="447" dirty="0">
              <a:solidFill>
                <a:srgbClr val="5CE1E6"/>
              </a:solidFill>
              <a:latin typeface="League Spartan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22D484-7629-4995-A2AA-17BAD0BCAE79}"/>
              </a:ext>
            </a:extLst>
          </p:cNvPr>
          <p:cNvSpPr txBox="1"/>
          <p:nvPr/>
        </p:nvSpPr>
        <p:spPr>
          <a:xfrm>
            <a:off x="6396577" y="9235886"/>
            <a:ext cx="5494844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en-US" sz="2837" spc="-31" dirty="0">
                <a:solidFill>
                  <a:srgbClr val="FFFFFF"/>
                </a:solidFill>
                <a:latin typeface="League Spartan"/>
              </a:rPr>
              <a:t>FRAMING GUIDES</a:t>
            </a:r>
          </a:p>
          <a:p>
            <a:pPr marL="0" lvl="0" indent="0" algn="ctr">
              <a:lnSpc>
                <a:spcPts val="3745"/>
              </a:lnSpc>
              <a:spcBef>
                <a:spcPct val="0"/>
              </a:spcBef>
            </a:pPr>
            <a:r>
              <a:rPr lang="ja-JP" altLang="en-US" sz="2837" spc="-31" dirty="0">
                <a:solidFill>
                  <a:srgbClr val="FFFFFF"/>
                </a:solidFill>
                <a:latin typeface="League Spartan"/>
              </a:rPr>
              <a:t>フレーミングガイド</a:t>
            </a:r>
            <a:endParaRPr lang="en-US" sz="2837" spc="-31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2264" y="872172"/>
            <a:ext cx="13903473" cy="189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5"/>
              </a:lnSpc>
              <a:spcBef>
                <a:spcPct val="0"/>
              </a:spcBef>
            </a:pPr>
            <a:r>
              <a:rPr lang="en-US" sz="4300" dirty="0">
                <a:solidFill>
                  <a:srgbClr val="38B6FF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945"/>
              </a:lnSpc>
              <a:spcBef>
                <a:spcPct val="0"/>
              </a:spcBef>
            </a:pPr>
            <a:r>
              <a:rPr lang="ja-JP" altLang="en-US" sz="4300" dirty="0">
                <a:solidFill>
                  <a:srgbClr val="38B6FF"/>
                </a:solidFill>
                <a:latin typeface="League Spartan Bold"/>
              </a:rPr>
              <a:t>掛け過ぎずに、制作価値を映像制作に加える</a:t>
            </a:r>
            <a:endParaRPr lang="en-US" sz="4300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742603" y="4830810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Use Props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小道具を使う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742017" y="3387032"/>
            <a:ext cx="6353720" cy="150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20"/>
              </a:lnSpc>
              <a:spcBef>
                <a:spcPct val="0"/>
              </a:spcBef>
            </a:pPr>
            <a:r>
              <a:rPr lang="en-US" sz="3408" dirty="0">
                <a:solidFill>
                  <a:srgbClr val="FFFFFF"/>
                </a:solidFill>
                <a:latin typeface="League Spartan Bold"/>
              </a:rPr>
              <a:t>Shoot in Interesting Locations</a:t>
            </a:r>
          </a:p>
          <a:p>
            <a:pPr marL="0" lvl="0" indent="0">
              <a:lnSpc>
                <a:spcPts val="3920"/>
              </a:lnSpc>
              <a:spcBef>
                <a:spcPct val="0"/>
              </a:spcBef>
            </a:pPr>
            <a:r>
              <a:rPr lang="ja-JP" altLang="en-US" sz="3408" dirty="0">
                <a:solidFill>
                  <a:srgbClr val="FFFFFF"/>
                </a:solidFill>
                <a:latin typeface="League Spartan Bold"/>
              </a:rPr>
              <a:t>興味深い場所で撮影する</a:t>
            </a:r>
            <a:endParaRPr lang="en-US" sz="3408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60703" y="4606973"/>
            <a:ext cx="5070195" cy="13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Know the Best Angles to Shoot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良い角度を知る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60117" y="3555951"/>
            <a:ext cx="6526683" cy="927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Don‘t Be Lazy</a:t>
            </a: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　</a:t>
            </a:r>
            <a:endParaRPr lang="en-US" altLang="ja-JP" sz="3099" dirty="0">
              <a:solidFill>
                <a:srgbClr val="FFFFFF"/>
              </a:solidFill>
              <a:latin typeface="League Spartan Bold"/>
            </a:endParaRP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めんどくさがらない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42017" y="7505700"/>
            <a:ext cx="5070195" cy="18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Make the Right Video Project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ふさわしい制作プロジェクトを</a:t>
            </a:r>
            <a:endParaRPr lang="en-US" altLang="ja-JP" sz="3099" dirty="0">
              <a:solidFill>
                <a:srgbClr val="FFFFFF"/>
              </a:solidFill>
              <a:latin typeface="League Spartan Bold"/>
            </a:endParaRP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考える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42017" y="6054531"/>
            <a:ext cx="6353720" cy="138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75"/>
              </a:lnSpc>
              <a:spcBef>
                <a:spcPct val="0"/>
              </a:spcBef>
            </a:pPr>
            <a:r>
              <a:rPr lang="en-US" sz="3108" dirty="0">
                <a:solidFill>
                  <a:srgbClr val="FFFFFF"/>
                </a:solidFill>
                <a:latin typeface="League Spartan Bold"/>
              </a:rPr>
              <a:t>Shoot </a:t>
            </a:r>
            <a:r>
              <a:rPr lang="en-US" sz="3108" dirty="0" err="1">
                <a:solidFill>
                  <a:srgbClr val="FFFFFF"/>
                </a:solidFill>
                <a:latin typeface="League Spartan Bold"/>
              </a:rPr>
              <a:t>Slowmo</a:t>
            </a:r>
            <a:r>
              <a:rPr lang="en-US" sz="3108" dirty="0">
                <a:solidFill>
                  <a:srgbClr val="FFFFFF"/>
                </a:solidFill>
                <a:latin typeface="League Spartan Bold"/>
              </a:rPr>
              <a:t>/ High Frame Rate</a:t>
            </a:r>
          </a:p>
          <a:p>
            <a:pPr marL="0" lvl="0" indent="0">
              <a:lnSpc>
                <a:spcPts val="3575"/>
              </a:lnSpc>
              <a:spcBef>
                <a:spcPct val="0"/>
              </a:spcBef>
            </a:pPr>
            <a:r>
              <a:rPr lang="ja-JP" altLang="en-US" sz="3108" dirty="0">
                <a:solidFill>
                  <a:srgbClr val="FFFFFF"/>
                </a:solidFill>
                <a:latin typeface="League Spartan Bold"/>
              </a:rPr>
              <a:t>スローモーションやハイフレームレート</a:t>
            </a:r>
            <a:endParaRPr lang="en-US" sz="3108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60117" y="7281108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Get the Right Cast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合ったキャストをそろえる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0117" y="6174873"/>
            <a:ext cx="5070195" cy="9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Record Proper Audio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良い音を撮る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92264" y="8183793"/>
            <a:ext cx="5070195" cy="138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League Spartan Bold"/>
              </a:rPr>
              <a:t>Use the Proper Frame Rate</a:t>
            </a:r>
          </a:p>
          <a:p>
            <a:pPr marL="0" lvl="0" indent="0" algn="just">
              <a:lnSpc>
                <a:spcPts val="3564"/>
              </a:lnSpc>
              <a:spcBef>
                <a:spcPct val="0"/>
              </a:spcBef>
            </a:pPr>
            <a:r>
              <a:rPr lang="ja-JP" altLang="en-US" sz="3099" dirty="0">
                <a:solidFill>
                  <a:srgbClr val="FFFFFF"/>
                </a:solidFill>
                <a:latin typeface="League Spartan Bold"/>
              </a:rPr>
              <a:t>良いフレームレートを使う</a:t>
            </a:r>
            <a:endParaRPr lang="en-US" sz="3099" dirty="0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8" y="6828539"/>
            <a:ext cx="14321863" cy="3138102"/>
            <a:chOff x="-1" y="-690405"/>
            <a:chExt cx="19095817" cy="4184135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690405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LEADING LINES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リーディングライン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2228426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28800" y="7303231"/>
            <a:ext cx="14321863" cy="2881630"/>
            <a:chOff x="-205692" y="-57482"/>
            <a:chExt cx="19095817" cy="3842175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05692" y="-57482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LEADING LINES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リーディングライン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2519389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8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0" r="360"/>
          <a:stretch>
            <a:fillRect/>
          </a:stretch>
        </p:blipFill>
        <p:spPr>
          <a:xfrm>
            <a:off x="9220185" y="5143500"/>
            <a:ext cx="9067815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23" r="823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55989" y="2106557"/>
            <a:ext cx="619620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LINES GIVES DIRECTION.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線によって方向を示します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03810" y="7148904"/>
            <a:ext cx="619620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FFFFFF"/>
                </a:solidFill>
                <a:latin typeface="League Spartan"/>
              </a:rPr>
              <a:t>IT DOESN'T HAVE TO BE STRAIGHT LINES.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FFFFFF"/>
                </a:solidFill>
                <a:latin typeface="League Spartan"/>
              </a:rPr>
              <a:t>それは直線でなくともよい</a:t>
            </a:r>
            <a:endParaRPr lang="en-US" sz="3200" spc="-35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7" y="6863227"/>
            <a:ext cx="14321863" cy="3103415"/>
            <a:chOff x="-2" y="-644155"/>
            <a:chExt cx="19095817" cy="4137887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" y="-644155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FRAME WITHIN THE FRAME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フレームの中のフレーム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2228428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1" b="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3067" y="6919102"/>
            <a:ext cx="14321863" cy="3047540"/>
            <a:chOff x="-2" y="-569654"/>
            <a:chExt cx="19095817" cy="4063385"/>
          </a:xfrm>
        </p:grpSpPr>
        <p:sp>
          <p:nvSpPr>
            <p:cNvPr id="4" name="TextBox 4"/>
            <p:cNvSpPr txBox="1"/>
            <p:nvPr/>
          </p:nvSpPr>
          <p:spPr>
            <a:xfrm>
              <a:off x="1248506" y="-47625"/>
              <a:ext cx="16598804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" y="-569654"/>
              <a:ext cx="19095817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</a:pPr>
              <a:r>
                <a:rPr lang="en-US" sz="6400" spc="447" dirty="0">
                  <a:solidFill>
                    <a:srgbClr val="5CE1E6"/>
                  </a:solidFill>
                  <a:latin typeface="League Spartan"/>
                </a:rPr>
                <a:t>FRAME WITHIN THE FRAME</a:t>
              </a:r>
            </a:p>
            <a:p>
              <a:pPr marL="0" lvl="0" indent="0" algn="ctr">
                <a:lnSpc>
                  <a:spcPts val="8448"/>
                </a:lnSpc>
              </a:pPr>
              <a:r>
                <a:rPr lang="ja-JP" altLang="en-US" sz="6400" spc="447" dirty="0">
                  <a:solidFill>
                    <a:srgbClr val="5CE1E6"/>
                  </a:solidFill>
                  <a:latin typeface="League Spartan"/>
                </a:rPr>
                <a:t>フレームの中のフレーム</a:t>
              </a:r>
              <a:endParaRPr lang="en-US" sz="6400" spc="447" dirty="0">
                <a:solidFill>
                  <a:srgbClr val="5CE1E6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4679" y="2228427"/>
              <a:ext cx="7326459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en-US" sz="2837" spc="-31" dirty="0">
                  <a:solidFill>
                    <a:srgbClr val="FFFFFF"/>
                  </a:solidFill>
                  <a:latin typeface="League Spartan"/>
                </a:rPr>
                <a:t>FRAMING GUIDES</a:t>
              </a:r>
            </a:p>
            <a:p>
              <a:pPr marL="0" lvl="0" indent="0" algn="ctr">
                <a:lnSpc>
                  <a:spcPts val="3745"/>
                </a:lnSpc>
                <a:spcBef>
                  <a:spcPct val="0"/>
                </a:spcBef>
              </a:pPr>
              <a:r>
                <a:rPr lang="ja-JP" altLang="en-US" sz="2837" spc="-31" dirty="0">
                  <a:solidFill>
                    <a:srgbClr val="FFFFFF"/>
                  </a:solidFill>
                  <a:latin typeface="League Spartan"/>
                </a:rPr>
                <a:t>フレーミングガイド</a:t>
              </a:r>
              <a:endParaRPr lang="en-US" sz="2837" spc="-31" dirty="0">
                <a:solidFill>
                  <a:srgbClr val="FFFFFF"/>
                </a:solidFill>
                <a:latin typeface="League Spartan"/>
              </a:endParaRPr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405" t="4702" b="470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786995" y="1119127"/>
            <a:ext cx="472305" cy="196794"/>
            <a:chOff x="0" y="0"/>
            <a:chExt cx="629740" cy="262392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62392" cy="262392"/>
              <a:chOff x="0" y="0"/>
              <a:chExt cx="1708150" cy="17081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67348" y="0"/>
              <a:ext cx="262392" cy="26239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3094644" y="1212761"/>
            <a:ext cx="12098711" cy="952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1028700" y="962025"/>
            <a:ext cx="717958" cy="44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-37">
                <a:solidFill>
                  <a:srgbClr val="FFFFFF"/>
                </a:solidFill>
                <a:latin typeface="Archivo Black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6356" y="7505700"/>
            <a:ext cx="15135285" cy="241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4281" dirty="0">
                <a:solidFill>
                  <a:srgbClr val="FFFFFF"/>
                </a:solidFill>
                <a:latin typeface="Archivo Black"/>
              </a:rPr>
              <a:t>LEARN THE RULES OF COMPOSITION TO UNDERSTAND WHEN AND WHY TO BREAK THEM.</a:t>
            </a:r>
          </a:p>
          <a:p>
            <a:pPr algn="ctr">
              <a:lnSpc>
                <a:spcPts val="4710"/>
              </a:lnSpc>
            </a:pPr>
            <a:r>
              <a:rPr lang="ja-JP" altLang="en-US" sz="4281" dirty="0">
                <a:solidFill>
                  <a:srgbClr val="FFFFFF"/>
                </a:solidFill>
                <a:latin typeface="Archivo Black"/>
              </a:rPr>
              <a:t>構図のルールを学ぶことによって</a:t>
            </a:r>
            <a:endParaRPr lang="en-US" altLang="ja-JP" sz="4281" dirty="0">
              <a:solidFill>
                <a:srgbClr val="FFFFFF"/>
              </a:solidFill>
              <a:latin typeface="Archivo Black"/>
            </a:endParaRPr>
          </a:p>
          <a:p>
            <a:pPr algn="ctr">
              <a:lnSpc>
                <a:spcPts val="4710"/>
              </a:lnSpc>
            </a:pPr>
            <a:r>
              <a:rPr lang="ja-JP" altLang="en-US" sz="4281" dirty="0">
                <a:solidFill>
                  <a:srgbClr val="FFFFFF"/>
                </a:solidFill>
                <a:latin typeface="Archivo Black"/>
              </a:rPr>
              <a:t>どのようなとき、なぜそれらを壊すのかが理解できます</a:t>
            </a:r>
            <a:endParaRPr lang="en-US" sz="4281" dirty="0">
              <a:solidFill>
                <a:srgbClr val="FFFFFF"/>
              </a:solidFill>
              <a:latin typeface="Archivo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9502" y="2722906"/>
            <a:ext cx="13615347" cy="3843140"/>
            <a:chOff x="2398" y="-47625"/>
            <a:chExt cx="18153797" cy="5124187"/>
          </a:xfrm>
        </p:grpSpPr>
        <p:sp>
          <p:nvSpPr>
            <p:cNvPr id="4" name="AutoShape 4"/>
            <p:cNvSpPr/>
            <p:nvPr/>
          </p:nvSpPr>
          <p:spPr>
            <a:xfrm>
              <a:off x="20595" y="319755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398" y="1759414"/>
              <a:ext cx="18135601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41"/>
                </a:lnSpc>
              </a:pPr>
              <a:r>
                <a:rPr lang="en-US" sz="7379" spc="516" dirty="0">
                  <a:solidFill>
                    <a:srgbClr val="FFFFFF"/>
                  </a:solidFill>
                  <a:latin typeface="League Spartan"/>
                </a:rPr>
                <a:t>DON‘T BE LAZY</a:t>
              </a:r>
            </a:p>
            <a:p>
              <a:pPr algn="ctr">
                <a:lnSpc>
                  <a:spcPts val="9741"/>
                </a:lnSpc>
              </a:pPr>
              <a:r>
                <a:rPr lang="ja-JP" altLang="en-US" sz="7379" spc="516" dirty="0">
                  <a:solidFill>
                    <a:srgbClr val="FFFFFF"/>
                  </a:solidFill>
                  <a:latin typeface="League Spartan"/>
                </a:rPr>
                <a:t>めんどくさがらない</a:t>
              </a:r>
              <a:endParaRPr lang="en-US" sz="7379" spc="516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99338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7118874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7704" y="2917407"/>
            <a:ext cx="13617146" cy="3031331"/>
            <a:chOff x="0" y="-47625"/>
            <a:chExt cx="18156195" cy="4041774"/>
          </a:xfrm>
        </p:grpSpPr>
        <p:sp>
          <p:nvSpPr>
            <p:cNvPr id="4" name="AutoShape 4"/>
            <p:cNvSpPr/>
            <p:nvPr/>
          </p:nvSpPr>
          <p:spPr>
            <a:xfrm>
              <a:off x="20595" y="2678889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00827"/>
              <a:ext cx="1813560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9"/>
                </a:lnSpc>
              </a:pPr>
              <a:r>
                <a:rPr lang="en-US" sz="4779" spc="334" dirty="0">
                  <a:solidFill>
                    <a:srgbClr val="FFFFFF"/>
                  </a:solidFill>
                  <a:latin typeface="League Spartan"/>
                </a:rPr>
                <a:t>SHOOT IN INTERESTING LOCATIONS</a:t>
              </a:r>
            </a:p>
            <a:p>
              <a:pPr algn="ctr">
                <a:lnSpc>
                  <a:spcPts val="6309"/>
                </a:lnSpc>
              </a:pPr>
              <a:r>
                <a:rPr lang="ja-JP" altLang="en-US" sz="4779" spc="334" dirty="0">
                  <a:solidFill>
                    <a:srgbClr val="FFFFFF"/>
                  </a:solidFill>
                  <a:latin typeface="League Spartan"/>
                </a:rPr>
                <a:t>興味深い場所で撮る</a:t>
              </a:r>
              <a:endParaRPr lang="en-US" sz="4779" spc="334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47471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820749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7704" y="2917407"/>
            <a:ext cx="13617146" cy="3031331"/>
            <a:chOff x="0" y="-47625"/>
            <a:chExt cx="18156195" cy="4041774"/>
          </a:xfrm>
        </p:grpSpPr>
        <p:sp>
          <p:nvSpPr>
            <p:cNvPr id="4" name="AutoShape 4"/>
            <p:cNvSpPr/>
            <p:nvPr/>
          </p:nvSpPr>
          <p:spPr>
            <a:xfrm>
              <a:off x="20595" y="2678889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000955" y="-47625"/>
              <a:ext cx="1417488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635611"/>
              <a:ext cx="1813560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9"/>
                </a:lnSpc>
              </a:pPr>
              <a:r>
                <a:rPr lang="en-US" sz="4779" spc="334" dirty="0">
                  <a:solidFill>
                    <a:srgbClr val="FFFFFF"/>
                  </a:solidFill>
                  <a:latin typeface="League Spartan"/>
                </a:rPr>
                <a:t>KNOW THE BEST ANGLES TO SHOOT</a:t>
              </a:r>
            </a:p>
            <a:p>
              <a:pPr algn="ctr">
                <a:lnSpc>
                  <a:spcPts val="6309"/>
                </a:lnSpc>
              </a:pPr>
              <a:r>
                <a:rPr lang="ja-JP" altLang="en-US" sz="4779" spc="334" dirty="0">
                  <a:solidFill>
                    <a:srgbClr val="FFFFFF"/>
                  </a:solidFill>
                  <a:latin typeface="League Spartan"/>
                </a:rPr>
                <a:t>撮影するベストの角度を知る</a:t>
              </a:r>
              <a:endParaRPr lang="en-US" sz="4779" spc="334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59765" y="3474719"/>
              <a:ext cx="14216069" cy="51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92263" y="6719079"/>
            <a:ext cx="13903473" cy="211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en-US" sz="3600" dirty="0">
                <a:solidFill>
                  <a:srgbClr val="40C6CC"/>
                </a:solidFill>
                <a:latin typeface="League Spartan Bold"/>
              </a:rPr>
              <a:t>ADDING PRODUCTION VALUE TO OUR VIDEO PROJECT WITHOUT SPENDING TOO MUCH.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r>
              <a:rPr lang="ja-JP" altLang="en-US" sz="3600" dirty="0">
                <a:solidFill>
                  <a:srgbClr val="40C6CC"/>
                </a:solidFill>
                <a:latin typeface="League Spartan Bold"/>
              </a:rPr>
              <a:t>掛け過ぎずに、制作価値を映像制作に加える</a:t>
            </a:r>
          </a:p>
          <a:p>
            <a:pPr marL="0" lvl="0" indent="0" algn="ctr">
              <a:lnSpc>
                <a:spcPts val="4140"/>
              </a:lnSpc>
              <a:spcBef>
                <a:spcPct val="0"/>
              </a:spcBef>
            </a:pPr>
            <a:endParaRPr lang="en-US" sz="36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1518</Words>
  <Application>Microsoft Office PowerPoint</Application>
  <PresentationFormat>ユーザー設定</PresentationFormat>
  <Paragraphs>298</Paragraphs>
  <Slides>65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65</vt:i4>
      </vt:variant>
    </vt:vector>
  </HeadingPairs>
  <TitlesOfParts>
    <vt:vector size="79" baseType="lpstr">
      <vt:lpstr>Calibri</vt:lpstr>
      <vt:lpstr>Gothic A1 Light</vt:lpstr>
      <vt:lpstr>Clear Sans Regular Bold</vt:lpstr>
      <vt:lpstr>Clear Sans Regular Bold Italics</vt:lpstr>
      <vt:lpstr>League Spartan Bold</vt:lpstr>
      <vt:lpstr>League Spartan</vt:lpstr>
      <vt:lpstr>Gothic A1 Medium</vt:lpstr>
      <vt:lpstr>HK Grotesk Medium Bold</vt:lpstr>
      <vt:lpstr>Archivo Black</vt:lpstr>
      <vt:lpstr>Clear Sans Regular</vt:lpstr>
      <vt:lpstr>Arial</vt:lpstr>
      <vt:lpstr>Gothic A1 Medium Bold</vt:lpstr>
      <vt:lpstr>Archivo Black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Japan. Day2_FULL [JR]  </dc:title>
  <cp:lastModifiedBy>勝 片平</cp:lastModifiedBy>
  <cp:revision>8</cp:revision>
  <dcterms:created xsi:type="dcterms:W3CDTF">2006-08-16T00:00:00Z</dcterms:created>
  <dcterms:modified xsi:type="dcterms:W3CDTF">2022-06-21T06:57:20Z</dcterms:modified>
  <dc:identifier>DAE0jUYet6g</dc:identifier>
</cp:coreProperties>
</file>